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15" r:id="rId1"/>
  </p:sldMasterIdLst>
  <p:notesMasterIdLst>
    <p:notesMasterId r:id="rId35"/>
  </p:notesMasterIdLst>
  <p:handoutMasterIdLst>
    <p:handoutMasterId r:id="rId36"/>
  </p:handoutMasterIdLst>
  <p:sldIdLst>
    <p:sldId id="348" r:id="rId2"/>
    <p:sldId id="396" r:id="rId3"/>
    <p:sldId id="397" r:id="rId4"/>
    <p:sldId id="352" r:id="rId5"/>
    <p:sldId id="405" r:id="rId6"/>
    <p:sldId id="351" r:id="rId7"/>
    <p:sldId id="349" r:id="rId8"/>
    <p:sldId id="406" r:id="rId9"/>
    <p:sldId id="355" r:id="rId10"/>
    <p:sldId id="393" r:id="rId11"/>
    <p:sldId id="412" r:id="rId12"/>
    <p:sldId id="392" r:id="rId13"/>
    <p:sldId id="407" r:id="rId14"/>
    <p:sldId id="357" r:id="rId15"/>
    <p:sldId id="358" r:id="rId16"/>
    <p:sldId id="369" r:id="rId17"/>
    <p:sldId id="394" r:id="rId18"/>
    <p:sldId id="364" r:id="rId19"/>
    <p:sldId id="367" r:id="rId20"/>
    <p:sldId id="368" r:id="rId21"/>
    <p:sldId id="413" r:id="rId22"/>
    <p:sldId id="365" r:id="rId23"/>
    <p:sldId id="408" r:id="rId24"/>
    <p:sldId id="395" r:id="rId25"/>
    <p:sldId id="388" r:id="rId26"/>
    <p:sldId id="409" r:id="rId27"/>
    <p:sldId id="366" r:id="rId28"/>
    <p:sldId id="410" r:id="rId29"/>
    <p:sldId id="389" r:id="rId30"/>
    <p:sldId id="390" r:id="rId31"/>
    <p:sldId id="411" r:id="rId32"/>
    <p:sldId id="362" r:id="rId33"/>
    <p:sldId id="258" r:id="rId34"/>
  </p:sldIdLst>
  <p:sldSz cx="9144000" cy="6858000" type="screen4x3"/>
  <p:notesSz cx="7099300" cy="10234613"/>
  <p:custDataLst>
    <p:tags r:id="rId3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6BF"/>
    <a:srgbClr val="E9E6E6"/>
    <a:srgbClr val="FF0066"/>
    <a:srgbClr val="DEE6ED"/>
    <a:srgbClr val="C8D8E6"/>
    <a:srgbClr val="23476E"/>
    <a:srgbClr val="23214A"/>
    <a:srgbClr val="969696"/>
    <a:srgbClr val="FDEA5D"/>
    <a:srgbClr val="FFA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4995" autoAdjust="0"/>
    <p:restoredTop sz="94667" autoAdjust="0"/>
  </p:normalViewPr>
  <p:slideViewPr>
    <p:cSldViewPr snapToObjects="1" showGuides="1">
      <p:cViewPr>
        <p:scale>
          <a:sx n="110" d="100"/>
          <a:sy n="110" d="100"/>
        </p:scale>
        <p:origin x="-150" y="1368"/>
      </p:cViewPr>
      <p:guideLst>
        <p:guide orient="horz" pos="799"/>
        <p:guide orient="horz" pos="4020"/>
        <p:guide pos="158"/>
        <p:guide pos="56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73" d="100"/>
          <a:sy n="73" d="100"/>
        </p:scale>
        <p:origin x="-3282" y="-120"/>
      </p:cViewPr>
      <p:guideLst>
        <p:guide orient="horz" pos="187"/>
        <p:guide orient="horz" pos="638"/>
        <p:guide orient="horz" pos="453"/>
        <p:guide orient="horz" pos="6262"/>
        <p:guide pos="4186"/>
        <p:guide pos="286"/>
        <p:guide pos="830"/>
        <p:guide pos="38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3306" y="296863"/>
            <a:ext cx="4422857" cy="41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Tahoma" pitchFamily="34" charset="0"/>
              </a:defRPr>
            </a:lvl1pPr>
          </a:lstStyle>
          <a:p>
            <a:endParaRPr lang="en-US" dirty="0">
              <a:solidFill>
                <a:srgbClr val="00214A"/>
              </a:solidFill>
              <a:latin typeface="Verdana" pitchFamily="34" charset="0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Footer Placeholder 6"/>
          <p:cNvSpPr>
            <a:spLocks noGrp="1"/>
          </p:cNvSpPr>
          <p:nvPr>
            <p:ph type="ftr" sz="quarter" idx="2"/>
          </p:nvPr>
        </p:nvSpPr>
        <p:spPr>
          <a:xfrm>
            <a:off x="1317625" y="9941842"/>
            <a:ext cx="4824413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 algn="ctr"/>
            <a:r>
              <a:rPr lang="en-US" sz="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Copyright © Infineon Technologies AG 2015. All rights reserved.</a:t>
            </a:r>
            <a:endParaRPr lang="en-US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"/>
          </p:nvPr>
        </p:nvSpPr>
        <p:spPr>
          <a:xfrm>
            <a:off x="453306" y="9941842"/>
            <a:ext cx="864319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 algn="l"/>
            <a:r>
              <a:rPr lang="en-US" sz="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set date</a:t>
            </a:r>
            <a:endParaRPr lang="en-US" sz="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"/>
          </p:nvPr>
        </p:nvSpPr>
        <p:spPr>
          <a:xfrm>
            <a:off x="6142038" y="9941842"/>
            <a:ext cx="448737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fld id="{C58D39F9-DC77-4BF5-B1EC-BE12E526A4D2}" type="slidenum">
              <a:rPr lang="en-US" sz="8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2869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3305" y="1012850"/>
            <a:ext cx="6191969" cy="464397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53306" y="5868498"/>
            <a:ext cx="6191968" cy="36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Enter Notes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4025" y="295163"/>
            <a:ext cx="4422857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Verdana" pitchFamily="34" charset="0"/>
              </a:defRPr>
            </a:lvl1pPr>
          </a:lstStyle>
          <a:p>
            <a:endParaRPr lang="en-US" dirty="0">
              <a:solidFill>
                <a:srgbClr val="00214A"/>
              </a:solidFill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Copyright © Infineon Technologies AG 2015. All rights reserved.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set date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1A5E1CB4-6977-43BF-ACA9-CC28B9D6A5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418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2015. All rights reserved.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set date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5E1CB4-6977-43BF-ACA9-CC28B9D6A55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2015. All rights reserved.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set date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5E1CB4-6977-43BF-ACA9-CC28B9D6A55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2015. All rights reserved.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set date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5E1CB4-6977-43BF-ACA9-CC28B9D6A55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2015. All rights reserved.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set date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5E1CB4-6977-43BF-ACA9-CC28B9D6A55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2015. All rights reserved.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set date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5E1CB4-6977-43BF-ACA9-CC28B9D6A55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2015. All rights reserved.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set date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5E1CB4-6977-43BF-ACA9-CC28B9D6A55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2015. All rights reserved.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set date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5E1CB4-6977-43BF-ACA9-CC28B9D6A559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8" name="Notes Placeholder 2"/>
          <p:cNvSpPr>
            <a:spLocks noGrp="1"/>
          </p:cNvSpPr>
          <p:nvPr>
            <p:ph type="body" idx="3"/>
          </p:nvPr>
        </p:nvSpPr>
        <p:spPr>
          <a:xfrm>
            <a:off x="453306" y="5868498"/>
            <a:ext cx="6191968" cy="3672000"/>
          </a:xfrm>
        </p:spPr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Header Placeholder 3"/>
          <p:cNvSpPr>
            <a:spLocks noGrp="1"/>
          </p:cNvSpPr>
          <p:nvPr>
            <p:ph type="hdr" sz="quarter"/>
          </p:nvPr>
        </p:nvSpPr>
        <p:spPr>
          <a:xfrm>
            <a:off x="454025" y="295163"/>
            <a:ext cx="4422857" cy="4194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</p:spPr>
        <p:txBody>
          <a:bodyPr/>
          <a:lstStyle/>
          <a:p>
            <a:r>
              <a:rPr lang="en-US" smtClean="0"/>
              <a:t>Copyright © Infineon Technologies AG 2015. All rights reserved.</a:t>
            </a:r>
            <a:endParaRPr lang="en-US" dirty="0"/>
          </a:p>
        </p:txBody>
      </p:sp>
      <p:sp>
        <p:nvSpPr>
          <p:cNvPr id="11" name="Date Placeholder 5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</p:spPr>
        <p:txBody>
          <a:bodyPr/>
          <a:lstStyle/>
          <a:p>
            <a:r>
              <a:rPr lang="en-US" smtClean="0"/>
              <a:t>set date</a:t>
            </a:r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</p:spPr>
        <p:txBody>
          <a:bodyPr/>
          <a:lstStyle/>
          <a:p>
            <a:fld id="{1A5E1CB4-6977-43BF-ACA9-CC28B9D6A559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Title Slide">
    <p:bg>
      <p:bgPr>
        <a:blipFill dpi="0" rotWithShape="1">
          <a:blip r:embed="rId2" cstate="print">
            <a:lum/>
          </a:blip>
          <a:srcRect/>
          <a:stretch>
            <a:fillRect l="80000" t="85000" r="5200" b="62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799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50825" y="1268413"/>
            <a:ext cx="7128390" cy="1440000"/>
          </a:xfrm>
        </p:spPr>
        <p:txBody>
          <a:bodyPr vert="horz" lIns="0" tIns="0" rIns="0" bIns="10800" rtlCol="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en-GB" sz="4800" b="0" noProof="0" dirty="0" smtClean="0">
                <a:solidFill>
                  <a:schemeClr val="tx1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r>
              <a:rPr lang="en-GB" noProof="0" dirty="0" smtClean="0"/>
              <a:t>Please type in Title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000" y="2780927"/>
            <a:ext cx="7128390" cy="93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2800" baseline="0" noProof="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Author (Department)</a:t>
            </a:r>
            <a:br>
              <a:rPr lang="en-GB" noProof="0" dirty="0" smtClean="0"/>
            </a:br>
            <a:r>
              <a:rPr lang="en-GB" noProof="0" dirty="0" smtClean="0"/>
              <a:t>Date</a:t>
            </a: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6" y="1268413"/>
            <a:ext cx="2808288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3203576" y="1268413"/>
            <a:ext cx="2736850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84888" y="1268413"/>
            <a:ext cx="280831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8640960" cy="1368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250825" y="2781299"/>
            <a:ext cx="2952750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348038" y="2781299"/>
            <a:ext cx="2592387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6084888" y="2781299"/>
            <a:ext cx="2808287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4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1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208823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2484438" y="1268413"/>
            <a:ext cx="201612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43438" y="1268413"/>
            <a:ext cx="201612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6804025" y="1268413"/>
            <a:ext cx="208823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4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1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</p:spTree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8640960" cy="1368425"/>
          </a:xfrm>
          <a:prstGeom prst="rect">
            <a:avLst/>
          </a:prstGeom>
        </p:spPr>
        <p:txBody>
          <a:bodyPr/>
          <a:lstStyle>
            <a:lvl4pPr>
              <a:buNone/>
              <a:defRPr/>
            </a:lvl4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250825" y="2781299"/>
            <a:ext cx="2088232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2484438" y="2781299"/>
            <a:ext cx="2016125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4643438" y="2781299"/>
            <a:ext cx="2016125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6804025" y="2781299"/>
            <a:ext cx="2088232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1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Fin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4" y="1268413"/>
            <a:ext cx="864165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0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1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idx="17" hasCustomPrompt="1"/>
          </p:nvPr>
        </p:nvSpPr>
        <p:spPr>
          <a:xfrm>
            <a:off x="971500" y="1268412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971501" y="1916493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971501" y="2564574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971501" y="3212655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971501" y="3860736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971501" y="4508817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23" hasCustomPrompt="1"/>
          </p:nvPr>
        </p:nvSpPr>
        <p:spPr>
          <a:xfrm>
            <a:off x="971501" y="5156898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971501" y="5804979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idx="28" hasCustomPrompt="1"/>
          </p:nvPr>
        </p:nvSpPr>
        <p:spPr>
          <a:xfrm>
            <a:off x="250825" y="126841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idx="29" hasCustomPrompt="1"/>
          </p:nvPr>
        </p:nvSpPr>
        <p:spPr>
          <a:xfrm>
            <a:off x="250825" y="1916593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2" name="Text Placeholder 10"/>
          <p:cNvSpPr>
            <a:spLocks noGrp="1"/>
          </p:cNvSpPr>
          <p:nvPr>
            <p:ph type="body" idx="30" hasCustomPrompt="1"/>
          </p:nvPr>
        </p:nvSpPr>
        <p:spPr>
          <a:xfrm>
            <a:off x="250825" y="256477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3" name="Text Placeholder 10"/>
          <p:cNvSpPr>
            <a:spLocks noGrp="1"/>
          </p:cNvSpPr>
          <p:nvPr>
            <p:ph type="body" idx="31" hasCustomPrompt="1"/>
          </p:nvPr>
        </p:nvSpPr>
        <p:spPr>
          <a:xfrm>
            <a:off x="250825" y="3212955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4" name="Text Placeholder 10"/>
          <p:cNvSpPr>
            <a:spLocks noGrp="1"/>
          </p:cNvSpPr>
          <p:nvPr>
            <p:ph type="body" idx="32" hasCustomPrompt="1"/>
          </p:nvPr>
        </p:nvSpPr>
        <p:spPr>
          <a:xfrm>
            <a:off x="250825" y="386113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5" name="Text Placeholder 10"/>
          <p:cNvSpPr>
            <a:spLocks noGrp="1"/>
          </p:cNvSpPr>
          <p:nvPr>
            <p:ph type="body" idx="33" hasCustomPrompt="1"/>
          </p:nvPr>
        </p:nvSpPr>
        <p:spPr>
          <a:xfrm>
            <a:off x="250825" y="4509317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6" name="Text Placeholder 10"/>
          <p:cNvSpPr>
            <a:spLocks noGrp="1"/>
          </p:cNvSpPr>
          <p:nvPr>
            <p:ph type="body" idx="34" hasCustomPrompt="1"/>
          </p:nvPr>
        </p:nvSpPr>
        <p:spPr>
          <a:xfrm>
            <a:off x="250825" y="515749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7" name="Text Placeholder 10"/>
          <p:cNvSpPr>
            <a:spLocks noGrp="1"/>
          </p:cNvSpPr>
          <p:nvPr>
            <p:ph type="body" idx="35" hasCustomPrompt="1"/>
          </p:nvPr>
        </p:nvSpPr>
        <p:spPr>
          <a:xfrm>
            <a:off x="250825" y="580567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424847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643438" y="1268413"/>
            <a:ext cx="424904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13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7999"/>
          </a:xfrm>
          <a:prstGeom prst="rect">
            <a:avLst/>
          </a:prstGeom>
        </p:spPr>
      </p:pic>
      <p:sp>
        <p:nvSpPr>
          <p:cNvPr id="11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1519" y="1268413"/>
            <a:ext cx="7128769" cy="24479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None/>
              <a:defRPr sz="4800"/>
            </a:lvl1pPr>
          </a:lstStyle>
          <a:p>
            <a:pPr lvl="0"/>
            <a:r>
              <a:rPr lang="en-GB" dirty="0" smtClean="0"/>
              <a:t>Click to enter Section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2"/>
            <a:ext cx="4248472" cy="23166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643438" y="1268413"/>
            <a:ext cx="4249042" cy="23166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250825" y="3860799"/>
            <a:ext cx="4248472" cy="25209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4643438" y="3860800"/>
            <a:ext cx="4249042" cy="2520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4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1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4" y="1268412"/>
            <a:ext cx="8641655" cy="23166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250825" y="3860799"/>
            <a:ext cx="4248472" cy="25209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43437" y="3860800"/>
            <a:ext cx="4249041" cy="2520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, Two Columns,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4"/>
            <a:ext cx="8640960" cy="1232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250825" y="2780930"/>
            <a:ext cx="4248472" cy="19458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43438" y="2780930"/>
            <a:ext cx="4248472" cy="19458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250825" y="5085185"/>
            <a:ext cx="8640960" cy="12965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14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1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" y="6551308"/>
            <a:ext cx="9143959" cy="30479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"/>
            <a:ext cx="9144000" cy="908304"/>
          </a:xfrm>
          <a:prstGeom prst="rect">
            <a:avLst/>
          </a:prstGeom>
        </p:spPr>
      </p:pic>
      <p:sp>
        <p:nvSpPr>
          <p:cNvPr id="12" name="Title Placeholder 8"/>
          <p:cNvSpPr>
            <a:spLocks noGrp="1"/>
          </p:cNvSpPr>
          <p:nvPr>
            <p:ph type="title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GB" noProof="0" dirty="0" smtClean="0"/>
              <a:t>Click to edit title</a:t>
            </a:r>
            <a:endParaRPr lang="en-GB" noProof="0" dirty="0"/>
          </a:p>
        </p:txBody>
      </p:sp>
      <p:sp>
        <p:nvSpPr>
          <p:cNvPr id="14" name="Datumsplatzhalter 2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set date</a:t>
            </a:r>
            <a:endParaRPr lang="en-GB" dirty="0"/>
          </a:p>
        </p:txBody>
      </p:sp>
      <p:sp>
        <p:nvSpPr>
          <p:cNvPr id="1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fontAlgn="t">
              <a:buClr>
                <a:schemeClr val="accent4"/>
              </a:buClr>
              <a:defRPr sz="800" b="0">
                <a:solidFill>
                  <a:schemeClr val="accent2"/>
                </a:solidFill>
                <a:latin typeface="Verdana"/>
              </a:defRPr>
            </a:lvl1pPr>
          </a:lstStyle>
          <a:p>
            <a:r>
              <a:rPr lang="en-GB" dirty="0" smtClean="0"/>
              <a:t>Copyright © Infineon Technologies AG 2015. All rights reserved.</a:t>
            </a:r>
            <a:endParaRPr lang="en-GB" dirty="0"/>
          </a:p>
        </p:txBody>
      </p:sp>
      <p:sp>
        <p:nvSpPr>
          <p:cNvPr id="21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16520" y="655130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 fontAlgn="t">
              <a:buClr>
                <a:schemeClr val="accent4"/>
              </a:buClr>
              <a:defRPr sz="1600" b="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ext Placeholder 14"/>
          <p:cNvSpPr>
            <a:spLocks noGrp="1"/>
          </p:cNvSpPr>
          <p:nvPr>
            <p:ph type="body" idx="1"/>
          </p:nvPr>
        </p:nvSpPr>
        <p:spPr>
          <a:xfrm>
            <a:off x="250824" y="1268413"/>
            <a:ext cx="8640763" cy="5113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29" r:id="rId2"/>
    <p:sldLayoutId id="2147483730" r:id="rId3"/>
    <p:sldLayoutId id="2147483741" r:id="rId4"/>
    <p:sldLayoutId id="2147483731" r:id="rId5"/>
    <p:sldLayoutId id="2147483742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24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88000" indent="-288000" algn="l" rtl="0" eaLnBrk="1" fontAlgn="base" hangingPunct="1">
        <a:spcBef>
          <a:spcPts val="0"/>
        </a:spcBef>
        <a:spcAft>
          <a:spcPts val="1200"/>
        </a:spcAft>
        <a:buClr>
          <a:schemeClr val="accent1"/>
        </a:buClr>
        <a:buSzPct val="100000"/>
        <a:buFont typeface="Arial" panose="020B0604020202020204" pitchFamily="34" charset="0"/>
        <a:buChar char="›"/>
        <a:defRPr sz="2000" baseline="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576000" indent="-288000" algn="l" rtl="0" eaLnBrk="1" fontAlgn="base" hangingPunct="1">
        <a:spcBef>
          <a:spcPts val="0"/>
        </a:spcBef>
        <a:spcAft>
          <a:spcPts val="9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2000">
          <a:solidFill>
            <a:schemeClr val="tx1"/>
          </a:solidFill>
          <a:latin typeface="Verdana" pitchFamily="34" charset="0"/>
        </a:defRPr>
      </a:lvl2pPr>
      <a:lvl3pPr marL="864000" indent="-288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SzPct val="100000"/>
        <a:buFont typeface="Verdana" pitchFamily="34" charset="0"/>
        <a:buChar char="–"/>
        <a:defRPr sz="1800" baseline="0">
          <a:solidFill>
            <a:schemeClr val="tx1"/>
          </a:solidFill>
          <a:latin typeface="Verdana" pitchFamily="34" charset="0"/>
        </a:defRPr>
      </a:lvl3pPr>
      <a:lvl4pPr marL="1080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600" baseline="0">
          <a:solidFill>
            <a:schemeClr val="tx1"/>
          </a:solidFill>
          <a:latin typeface="Verdana" pitchFamily="34" charset="0"/>
        </a:defRPr>
      </a:lvl4pPr>
      <a:lvl5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400" baseline="0">
          <a:solidFill>
            <a:schemeClr val="tx1"/>
          </a:solidFill>
          <a:latin typeface="Verdana" pitchFamily="34" charset="0"/>
        </a:defRPr>
      </a:lvl5pPr>
      <a:lvl6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Font typeface="Verdana" pitchFamily="34" charset="0"/>
        <a:buNone/>
        <a:defRPr sz="1400" baseline="0">
          <a:solidFill>
            <a:schemeClr val="tx1"/>
          </a:solidFill>
          <a:latin typeface="Verdana" pitchFamily="34" charset="0"/>
        </a:defRPr>
      </a:lvl6pPr>
      <a:lvl7pPr marL="25146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7pPr>
      <a:lvl8pPr marL="29718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8pPr>
      <a:lvl9pPr marL="34290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hyperlink" Target="https://www.keil.com/pack/doc/CMSIS/Driver/html/group__usb__interface__gr.html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hyperlink" Target="http://www.t10.org/" TargetMode="External"/><Relationship Id="rId5" Type="http://schemas.openxmlformats.org/officeDocument/2006/relationships/hyperlink" Target="http://www.usb.org/developers/docs/devclass_docs/" TargetMode="External"/><Relationship Id="rId4" Type="http://schemas.openxmlformats.org/officeDocument/2006/relationships/hyperlink" Target="http://www.usb.org/developers/docs/usb20_doc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urwalledcubicle.com/index.php" TargetMode="External"/><Relationship Id="rId2" Type="http://schemas.openxmlformats.org/officeDocument/2006/relationships/hyperlink" Target="http://elm-chan.org/fsw/ff/00index_e.html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hyperlink" Target="http://www.infineon.com/cms/en/product/channel.html?channel=db3a30433580b37101359f8ee6963814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XMC4500</a:t>
            </a:r>
            <a:br>
              <a:rPr lang="en-GB" dirty="0" smtClean="0"/>
            </a:br>
            <a:r>
              <a:rPr lang="en-GB" dirty="0" smtClean="0"/>
              <a:t>USB Host </a:t>
            </a:r>
            <a:br>
              <a:rPr lang="en-GB" dirty="0" smtClean="0"/>
            </a:br>
            <a:r>
              <a:rPr lang="en-GB" dirty="0" smtClean="0"/>
              <a:t>Mass Storage Example</a:t>
            </a:r>
            <a:endParaRPr lang="en-GB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Getting </a:t>
            </a:r>
            <a:r>
              <a:rPr lang="en-GB" smtClean="0"/>
              <a:t>Started V1.0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36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7" y="990467"/>
            <a:ext cx="3096344" cy="444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– import example project in to DAVE</a:t>
            </a:r>
            <a:r>
              <a:rPr lang="en-US" baseline="30000" dirty="0" smtClean="0"/>
              <a:t>TM</a:t>
            </a:r>
            <a:endParaRPr lang="en-IN" baseline="30000" dirty="0"/>
          </a:p>
        </p:txBody>
      </p:sp>
      <p:sp>
        <p:nvSpPr>
          <p:cNvPr id="10" name="Text Placeholder 76"/>
          <p:cNvSpPr>
            <a:spLocks noGrp="1"/>
          </p:cNvSpPr>
          <p:nvPr/>
        </p:nvSpPr>
        <p:spPr>
          <a:xfrm>
            <a:off x="3796829" y="566125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 bwMode="auto">
          <a:xfrm>
            <a:off x="2771800" y="4157706"/>
            <a:ext cx="1152128" cy="216024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50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– import example project in to DAVE</a:t>
            </a:r>
            <a:r>
              <a:rPr lang="en-US" baseline="30000" dirty="0" smtClean="0"/>
              <a:t>TM</a:t>
            </a:r>
            <a:endParaRPr lang="en-IN" baseline="30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06" y="1071655"/>
            <a:ext cx="4000758" cy="410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 bwMode="auto">
          <a:xfrm>
            <a:off x="827584" y="3431626"/>
            <a:ext cx="936104" cy="15479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ext Placeholder 76"/>
          <p:cNvSpPr>
            <a:spLocks noGrp="1"/>
          </p:cNvSpPr>
          <p:nvPr/>
        </p:nvSpPr>
        <p:spPr>
          <a:xfrm>
            <a:off x="1887575" y="544522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2</a:t>
            </a:r>
            <a:endParaRPr lang="en-IN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532" y="1071655"/>
            <a:ext cx="3990719" cy="314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Placeholder 76"/>
          <p:cNvSpPr>
            <a:spLocks noGrp="1"/>
          </p:cNvSpPr>
          <p:nvPr/>
        </p:nvSpPr>
        <p:spPr>
          <a:xfrm>
            <a:off x="6975181" y="537321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3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5137560" y="2106604"/>
            <a:ext cx="2818816" cy="216024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68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– import example project in to DAVE</a:t>
            </a:r>
            <a:r>
              <a:rPr lang="en-US" baseline="30000" dirty="0" smtClean="0"/>
              <a:t>TM</a:t>
            </a:r>
            <a:endParaRPr lang="en-IN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44008" y="1268413"/>
            <a:ext cx="4248471" cy="5113337"/>
          </a:xfrm>
        </p:spPr>
        <p:txBody>
          <a:bodyPr>
            <a:normAutofit/>
          </a:bodyPr>
          <a:lstStyle/>
          <a:p>
            <a:r>
              <a:rPr lang="en-IN" sz="1600" dirty="0" smtClean="0"/>
              <a:t>Check </a:t>
            </a:r>
            <a:r>
              <a:rPr lang="en-IN" sz="1600" dirty="0"/>
              <a:t>the folder structure of the imported project.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42" y="1052736"/>
            <a:ext cx="3391576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76"/>
          <p:cNvSpPr>
            <a:spLocks noGrp="1"/>
          </p:cNvSpPr>
          <p:nvPr/>
        </p:nvSpPr>
        <p:spPr>
          <a:xfrm>
            <a:off x="3218602" y="3232141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3</a:t>
            </a:r>
            <a:endParaRPr lang="en-IN" dirty="0"/>
          </a:p>
        </p:txBody>
      </p:sp>
      <p:sp>
        <p:nvSpPr>
          <p:cNvPr id="11" name="Text Placeholder 76"/>
          <p:cNvSpPr>
            <a:spLocks noGrp="1"/>
          </p:cNvSpPr>
          <p:nvPr/>
        </p:nvSpPr>
        <p:spPr>
          <a:xfrm>
            <a:off x="192489" y="429309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12" name="Text Placeholder 76"/>
          <p:cNvSpPr>
            <a:spLocks noGrp="1"/>
          </p:cNvSpPr>
          <p:nvPr/>
        </p:nvSpPr>
        <p:spPr>
          <a:xfrm>
            <a:off x="179512" y="263691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8" name="Elbow Connector 7"/>
          <p:cNvCxnSpPr/>
          <p:nvPr/>
        </p:nvCxnSpPr>
        <p:spPr>
          <a:xfrm>
            <a:off x="755512" y="2924948"/>
            <a:ext cx="792152" cy="792084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1" idx="6"/>
          </p:cNvCxnSpPr>
          <p:nvPr/>
        </p:nvCxnSpPr>
        <p:spPr>
          <a:xfrm flipV="1">
            <a:off x="768489" y="4077073"/>
            <a:ext cx="707167" cy="504059"/>
          </a:xfrm>
          <a:prstGeom prst="bentConnector3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0" idx="4"/>
          </p:cNvCxnSpPr>
          <p:nvPr/>
        </p:nvCxnSpPr>
        <p:spPr>
          <a:xfrm rot="5400000">
            <a:off x="2842754" y="3629247"/>
            <a:ext cx="484883" cy="842814"/>
          </a:xfrm>
          <a:prstGeom prst="bentConnector2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35" idx="2"/>
          </p:cNvCxnSpPr>
          <p:nvPr/>
        </p:nvCxnSpPr>
        <p:spPr>
          <a:xfrm rot="10800000">
            <a:off x="2339753" y="4437114"/>
            <a:ext cx="873901" cy="226697"/>
          </a:xfrm>
          <a:prstGeom prst="bentConnector3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76"/>
          <p:cNvSpPr>
            <a:spLocks noGrp="1"/>
          </p:cNvSpPr>
          <p:nvPr/>
        </p:nvSpPr>
        <p:spPr>
          <a:xfrm>
            <a:off x="3203848" y="508518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5</a:t>
            </a:r>
            <a:endParaRPr lang="en-IN" dirty="0"/>
          </a:p>
        </p:txBody>
      </p:sp>
      <p:sp>
        <p:nvSpPr>
          <p:cNvPr id="35" name="Text Placeholder 76"/>
          <p:cNvSpPr>
            <a:spLocks noGrp="1"/>
          </p:cNvSpPr>
          <p:nvPr/>
        </p:nvSpPr>
        <p:spPr>
          <a:xfrm>
            <a:off x="3213653" y="437577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4</a:t>
            </a:r>
            <a:endParaRPr lang="en-IN" dirty="0"/>
          </a:p>
        </p:txBody>
      </p:sp>
      <p:cxnSp>
        <p:nvCxnSpPr>
          <p:cNvPr id="1028" name="Elbow Connector 1027"/>
          <p:cNvCxnSpPr>
            <a:stCxn id="31" idx="2"/>
          </p:cNvCxnSpPr>
          <p:nvPr/>
        </p:nvCxnSpPr>
        <p:spPr>
          <a:xfrm rot="10800000">
            <a:off x="2123728" y="5085184"/>
            <a:ext cx="1080121" cy="288036"/>
          </a:xfrm>
          <a:prstGeom prst="bentConnector3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76"/>
          <p:cNvSpPr>
            <a:spLocks noGrp="1"/>
          </p:cNvSpPr>
          <p:nvPr/>
        </p:nvSpPr>
        <p:spPr>
          <a:xfrm>
            <a:off x="4427984" y="2060840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029" name="TextBox 1028"/>
          <p:cNvSpPr txBox="1"/>
          <p:nvPr/>
        </p:nvSpPr>
        <p:spPr bwMode="auto">
          <a:xfrm>
            <a:off x="5076056" y="2205154"/>
            <a:ext cx="30243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Free FAT </a:t>
            </a:r>
            <a:r>
              <a:rPr lang="en-US" sz="1400" kern="0" dirty="0">
                <a:latin typeface="Verdana" pitchFamily="34" charset="0"/>
                <a:ea typeface="Verdana" pitchFamily="34" charset="0"/>
                <a:cs typeface="Verdana" pitchFamily="34" charset="0"/>
              </a:rPr>
              <a:t>f</a:t>
            </a: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ile system code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6" name="Text Placeholder 76"/>
          <p:cNvSpPr>
            <a:spLocks noGrp="1"/>
          </p:cNvSpPr>
          <p:nvPr/>
        </p:nvSpPr>
        <p:spPr>
          <a:xfrm>
            <a:off x="4427984" y="2758963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/>
          <p:cNvSpPr txBox="1"/>
          <p:nvPr/>
        </p:nvSpPr>
        <p:spPr bwMode="auto">
          <a:xfrm>
            <a:off x="5106750" y="2723834"/>
            <a:ext cx="30243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Free LUFA USB stack, mass storage class and glue layer for XMC low level driver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8" name="Text Placeholder 76"/>
          <p:cNvSpPr>
            <a:spLocks noGrp="1"/>
          </p:cNvSpPr>
          <p:nvPr/>
        </p:nvSpPr>
        <p:spPr>
          <a:xfrm>
            <a:off x="4427984" y="347518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3</a:t>
            </a:r>
            <a:endParaRPr lang="en-IN" dirty="0"/>
          </a:p>
        </p:txBody>
      </p:sp>
      <p:sp>
        <p:nvSpPr>
          <p:cNvPr id="49" name="TextBox 48"/>
          <p:cNvSpPr txBox="1"/>
          <p:nvPr/>
        </p:nvSpPr>
        <p:spPr bwMode="auto">
          <a:xfrm>
            <a:off x="5109571" y="3547774"/>
            <a:ext cx="302433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Code linking FAT file system and USB mass storage layer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0" name="Text Placeholder 76"/>
          <p:cNvSpPr>
            <a:spLocks noGrp="1"/>
          </p:cNvSpPr>
          <p:nvPr/>
        </p:nvSpPr>
        <p:spPr>
          <a:xfrm>
            <a:off x="4427984" y="414907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4</a:t>
            </a:r>
            <a:endParaRPr lang="en-IN" dirty="0"/>
          </a:p>
        </p:txBody>
      </p:sp>
      <p:sp>
        <p:nvSpPr>
          <p:cNvPr id="51" name="TextBox 50"/>
          <p:cNvSpPr txBox="1"/>
          <p:nvPr/>
        </p:nvSpPr>
        <p:spPr bwMode="auto">
          <a:xfrm>
            <a:off x="5109571" y="4221670"/>
            <a:ext cx="302433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XMCLib</a:t>
            </a: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folder contains USB low level driver in file </a:t>
            </a:r>
            <a:r>
              <a:rPr lang="en-US" sz="1400" kern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xmc_usb.c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2" name="Text Placeholder 76"/>
          <p:cNvSpPr>
            <a:spLocks noGrp="1"/>
          </p:cNvSpPr>
          <p:nvPr/>
        </p:nvSpPr>
        <p:spPr>
          <a:xfrm>
            <a:off x="4427984" y="486916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5</a:t>
            </a:r>
            <a:endParaRPr lang="en-IN" dirty="0"/>
          </a:p>
        </p:txBody>
      </p:sp>
      <p:sp>
        <p:nvSpPr>
          <p:cNvPr id="53" name="TextBox 52"/>
          <p:cNvSpPr txBox="1"/>
          <p:nvPr/>
        </p:nvSpPr>
        <p:spPr bwMode="auto">
          <a:xfrm>
            <a:off x="5124015" y="5013758"/>
            <a:ext cx="302433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The main file implementing the application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93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Contents</a:t>
            </a:r>
            <a:endParaRPr lang="en-IN"/>
          </a:p>
        </p:txBody>
      </p:sp>
      <p:sp>
        <p:nvSpPr>
          <p:cNvPr id="37" name="Text Placeholder 36"/>
          <p:cNvSpPr>
            <a:spLocks noGrp="1"/>
          </p:cNvSpPr>
          <p:nvPr>
            <p:ph type="body" idx="17"/>
          </p:nvPr>
        </p:nvSpPr>
        <p:spPr>
          <a:xfrm>
            <a:off x="971500" y="1268412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Overview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971501" y="1916493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Requirements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9"/>
          </p:nvPr>
        </p:nvSpPr>
        <p:spPr>
          <a:xfrm>
            <a:off x="971501" y="2564574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Setup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0"/>
          </p:nvPr>
        </p:nvSpPr>
        <p:spPr>
          <a:xfrm>
            <a:off x="971501" y="3212655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Implementing the application</a:t>
            </a:r>
            <a:endParaRPr lang="en-IN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21"/>
          </p:nvPr>
        </p:nvSpPr>
        <p:spPr>
          <a:xfrm>
            <a:off x="971501" y="3860736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How to test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971501" y="4508817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Debug hints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/>
          </p:nvPr>
        </p:nvSpPr>
        <p:spPr>
          <a:xfrm>
            <a:off x="971501" y="5156898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dirty="0" smtClean="0">
                <a:solidFill>
                  <a:schemeClr val="accent2"/>
                </a:solidFill>
              </a:rPr>
              <a:t>Further reading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4"/>
          </p:nvPr>
        </p:nvSpPr>
        <p:spPr>
          <a:xfrm>
            <a:off x="971501" y="5804979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Limitations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idx="28"/>
          </p:nvPr>
        </p:nvSpPr>
        <p:spPr>
          <a:xfrm>
            <a:off x="250825" y="1268412"/>
            <a:ext cx="576000" cy="576072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6" name="Text Placeholder 45"/>
          <p:cNvSpPr>
            <a:spLocks noGrp="1"/>
          </p:cNvSpPr>
          <p:nvPr>
            <p:ph type="body" idx="29"/>
          </p:nvPr>
        </p:nvSpPr>
        <p:spPr>
          <a:xfrm>
            <a:off x="250825" y="1916593"/>
            <a:ext cx="576000" cy="576072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7" name="Text Placeholder 46"/>
          <p:cNvSpPr>
            <a:spLocks noGrp="1"/>
          </p:cNvSpPr>
          <p:nvPr>
            <p:ph type="body" idx="30"/>
          </p:nvPr>
        </p:nvSpPr>
        <p:spPr>
          <a:xfrm>
            <a:off x="250825" y="2564774"/>
            <a:ext cx="576000" cy="576072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8" name="Text Placeholder 47"/>
          <p:cNvSpPr>
            <a:spLocks noGrp="1"/>
          </p:cNvSpPr>
          <p:nvPr>
            <p:ph type="body" idx="31"/>
          </p:nvPr>
        </p:nvSpPr>
        <p:spPr>
          <a:xfrm>
            <a:off x="250825" y="3212955"/>
            <a:ext cx="576000" cy="576072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49" name="Text Placeholder 48"/>
          <p:cNvSpPr>
            <a:spLocks noGrp="1"/>
          </p:cNvSpPr>
          <p:nvPr>
            <p:ph type="body" idx="32"/>
          </p:nvPr>
        </p:nvSpPr>
        <p:spPr>
          <a:xfrm>
            <a:off x="250825" y="3861136"/>
            <a:ext cx="576000" cy="576072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0" name="Text Placeholder 49"/>
          <p:cNvSpPr>
            <a:spLocks noGrp="1"/>
          </p:cNvSpPr>
          <p:nvPr>
            <p:ph type="body" idx="33"/>
          </p:nvPr>
        </p:nvSpPr>
        <p:spPr>
          <a:xfrm>
            <a:off x="250825" y="4509317"/>
            <a:ext cx="576000" cy="576072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1" name="Text Placeholder 50"/>
          <p:cNvSpPr>
            <a:spLocks noGrp="1"/>
          </p:cNvSpPr>
          <p:nvPr>
            <p:ph type="body" idx="34"/>
          </p:nvPr>
        </p:nvSpPr>
        <p:spPr>
          <a:xfrm>
            <a:off x="250825" y="5157498"/>
            <a:ext cx="576000" cy="576072"/>
          </a:xfrm>
        </p:spPr>
        <p:txBody>
          <a:bodyPr/>
          <a:lstStyle/>
          <a:p>
            <a:r>
              <a:rPr lang="en-IN" smtClean="0"/>
              <a:t>7</a:t>
            </a:r>
            <a:endParaRPr lang="en-IN"/>
          </a:p>
        </p:txBody>
      </p:sp>
      <p:sp>
        <p:nvSpPr>
          <p:cNvPr id="52" name="Text Placeholder 51"/>
          <p:cNvSpPr>
            <a:spLocks noGrp="1"/>
          </p:cNvSpPr>
          <p:nvPr>
            <p:ph type="body" idx="35"/>
          </p:nvPr>
        </p:nvSpPr>
        <p:spPr>
          <a:xfrm>
            <a:off x="250825" y="5805678"/>
            <a:ext cx="576000" cy="576072"/>
          </a:xfrm>
        </p:spPr>
        <p:txBody>
          <a:bodyPr/>
          <a:lstStyle/>
          <a:p>
            <a:r>
              <a:rPr lang="en-IN" smtClean="0"/>
              <a:t>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60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application behavior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XMC4500 </a:t>
            </a:r>
            <a:r>
              <a:rPr lang="en-IN" dirty="0"/>
              <a:t>General </a:t>
            </a:r>
            <a:r>
              <a:rPr lang="en-IN" dirty="0" smtClean="0"/>
              <a:t>Purpose board </a:t>
            </a:r>
            <a:r>
              <a:rPr lang="en-GB" dirty="0" smtClean="0"/>
              <a:t>is initialized as a USB host and provides VBUS on the USB port</a:t>
            </a:r>
          </a:p>
          <a:p>
            <a:r>
              <a:rPr lang="en-GB" dirty="0" smtClean="0"/>
              <a:t>When a USB flash drive is connected, LED1 (on P3.9) is turned ON after device is successfully enumerated</a:t>
            </a:r>
          </a:p>
          <a:p>
            <a:r>
              <a:rPr lang="en-GB" dirty="0" smtClean="0"/>
              <a:t>Host application creates a folder with the name ABSTEP and it creates 3 files, of sizes 1 KB, 2KB and 3KB using File IO calls.</a:t>
            </a:r>
          </a:p>
          <a:p>
            <a:r>
              <a:rPr lang="en-GB" dirty="0" smtClean="0"/>
              <a:t>The files are read back and compared. LED blinks continuously if comparison is successful, else it stays ON continuously </a:t>
            </a:r>
          </a:p>
          <a:p>
            <a:r>
              <a:rPr lang="en-GB" dirty="0" smtClean="0"/>
              <a:t>When USB flash drive </a:t>
            </a:r>
            <a:r>
              <a:rPr lang="en-GB" dirty="0"/>
              <a:t>is </a:t>
            </a:r>
            <a:r>
              <a:rPr lang="en-GB" dirty="0" smtClean="0"/>
              <a:t>disconnected</a:t>
            </a:r>
            <a:r>
              <a:rPr lang="en-GB" dirty="0"/>
              <a:t>, </a:t>
            </a:r>
            <a:r>
              <a:rPr lang="en-GB" dirty="0" smtClean="0"/>
              <a:t>LED1 is turned off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1CE892-DF73-4337-8EFB-E11694675A0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315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Simplified </a:t>
            </a:r>
            <a:r>
              <a:rPr lang="en-GB" dirty="0"/>
              <a:t>e</a:t>
            </a:r>
            <a:r>
              <a:rPr lang="en-GB" dirty="0" smtClean="0"/>
              <a:t>xample application architecture</a:t>
            </a:r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1CE892-DF73-4337-8EFB-E11694675A0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560812" y="5070295"/>
            <a:ext cx="3672408" cy="648072"/>
            <a:chOff x="755576" y="4581128"/>
            <a:chExt cx="3672408" cy="648072"/>
          </a:xfrm>
        </p:grpSpPr>
        <p:sp>
          <p:nvSpPr>
            <p:cNvPr id="4" name="Rectangle 3"/>
            <p:cNvSpPr/>
            <p:nvPr/>
          </p:nvSpPr>
          <p:spPr bwMode="auto">
            <a:xfrm>
              <a:off x="755576" y="4581128"/>
              <a:ext cx="3672408" cy="64807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 bwMode="auto">
            <a:xfrm>
              <a:off x="876246" y="4797152"/>
              <a:ext cx="3384376" cy="21544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USB controller</a:t>
              </a:r>
              <a:endParaRPr lang="en-IN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0812" y="4293401"/>
            <a:ext cx="3672408" cy="776894"/>
            <a:chOff x="755576" y="4581128"/>
            <a:chExt cx="3672408" cy="64807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2" name="Rectangle 11"/>
            <p:cNvSpPr/>
            <p:nvPr/>
          </p:nvSpPr>
          <p:spPr bwMode="auto">
            <a:xfrm>
              <a:off x="755576" y="4581128"/>
              <a:ext cx="3672408" cy="6480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876246" y="4815014"/>
              <a:ext cx="3384376" cy="17972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USB host low level driver (</a:t>
              </a:r>
              <a:r>
                <a:rPr lang="en-US" sz="1400" kern="0" dirty="0" err="1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XMCLib</a:t>
              </a: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)</a:t>
              </a:r>
              <a:endParaRPr lang="en-IN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1320" y="2955087"/>
            <a:ext cx="3672408" cy="1223369"/>
            <a:chOff x="755576" y="4581128"/>
            <a:chExt cx="3672408" cy="648072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 bwMode="auto">
            <a:xfrm>
              <a:off x="755576" y="4581128"/>
              <a:ext cx="3672408" cy="6480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876246" y="4656234"/>
              <a:ext cx="3384376" cy="49728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kern="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SCSI </a:t>
              </a: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protocol  +</a:t>
              </a:r>
            </a:p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kern="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h</a:t>
              </a: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ost mass storage bulk only transport  +</a:t>
              </a:r>
            </a:p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host core stack</a:t>
              </a:r>
              <a:endParaRPr lang="en-IN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2669" y="1474736"/>
            <a:ext cx="3672408" cy="648072"/>
            <a:chOff x="755576" y="4581128"/>
            <a:chExt cx="3672408" cy="64807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1" name="Rectangle 20"/>
            <p:cNvSpPr/>
            <p:nvPr/>
          </p:nvSpPr>
          <p:spPr bwMode="auto">
            <a:xfrm>
              <a:off x="755576" y="4581128"/>
              <a:ext cx="3672408" cy="6480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876246" y="4797152"/>
              <a:ext cx="3384376" cy="21544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Application software</a:t>
              </a:r>
              <a:endParaRPr lang="en-IN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66416" y="2204089"/>
            <a:ext cx="3672408" cy="648072"/>
            <a:chOff x="755576" y="4581128"/>
            <a:chExt cx="3672408" cy="648072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7" name="Rectangle 26"/>
            <p:cNvSpPr/>
            <p:nvPr/>
          </p:nvSpPr>
          <p:spPr bwMode="auto">
            <a:xfrm>
              <a:off x="755576" y="4581128"/>
              <a:ext cx="3672408" cy="6480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876246" y="4797152"/>
              <a:ext cx="3384376" cy="21544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FAT file system</a:t>
              </a:r>
              <a:endParaRPr lang="en-IN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334484" y="4241184"/>
            <a:ext cx="4176464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34484" y="2906502"/>
            <a:ext cx="4176464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59120" y="2162401"/>
            <a:ext cx="4176464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 bwMode="auto">
          <a:xfrm>
            <a:off x="4626016" y="4047833"/>
            <a:ext cx="259228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Low level driver based on USB host CMSIS API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4" name="TextBox 33"/>
          <p:cNvSpPr txBox="1"/>
          <p:nvPr/>
        </p:nvSpPr>
        <p:spPr bwMode="auto">
          <a:xfrm>
            <a:off x="4681526" y="2798779"/>
            <a:ext cx="25922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Block device API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4687152" y="2034583"/>
            <a:ext cx="23566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File I/O API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4681526" y="5221973"/>
            <a:ext cx="4282962" cy="1115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FAT </a:t>
            </a:r>
            <a:r>
              <a:rPr lang="en-US" sz="1400" kern="0" dirty="0">
                <a:latin typeface="Verdana" pitchFamily="34" charset="0"/>
                <a:ea typeface="Verdana" pitchFamily="34" charset="0"/>
                <a:cs typeface="Verdana" pitchFamily="34" charset="0"/>
              </a:rPr>
              <a:t>f</a:t>
            </a: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ile system is based on a freely available implementation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USB stack and mass storage class implementation is based on a freely available stack known as LUFA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171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application data flow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499992" y="1268413"/>
            <a:ext cx="4392487" cy="5113337"/>
          </a:xfrm>
        </p:spPr>
        <p:txBody>
          <a:bodyPr/>
          <a:lstStyle/>
          <a:p>
            <a:r>
              <a:rPr lang="en-GB" sz="1600" dirty="0" smtClean="0"/>
              <a:t>Application software launches a file IO request using FAT file IO API</a:t>
            </a:r>
          </a:p>
          <a:p>
            <a:endParaRPr lang="en-GB" sz="1600" dirty="0" smtClean="0"/>
          </a:p>
          <a:p>
            <a:r>
              <a:rPr lang="en-GB" sz="1600" dirty="0" smtClean="0"/>
              <a:t>FAT file system </a:t>
            </a:r>
            <a:r>
              <a:rPr lang="en-GB" sz="1600" dirty="0"/>
              <a:t>converts the </a:t>
            </a:r>
            <a:r>
              <a:rPr lang="en-GB" sz="1600" dirty="0" smtClean="0"/>
              <a:t>file </a:t>
            </a:r>
            <a:r>
              <a:rPr lang="en-GB" sz="1600" dirty="0"/>
              <a:t>IO calls in to </a:t>
            </a:r>
            <a:r>
              <a:rPr lang="en-GB" sz="1600" dirty="0" smtClean="0"/>
              <a:t>block device </a:t>
            </a:r>
            <a:r>
              <a:rPr lang="en-GB" sz="1600" dirty="0"/>
              <a:t>calls</a:t>
            </a:r>
            <a:r>
              <a:rPr lang="en-GB" sz="1600" dirty="0" smtClean="0"/>
              <a:t>.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Blocks are read and written using the standard SCSI </a:t>
            </a:r>
            <a:r>
              <a:rPr lang="en-GB" sz="1600" dirty="0" smtClean="0"/>
              <a:t>commands </a:t>
            </a:r>
            <a:r>
              <a:rPr lang="en-GB" sz="1600" dirty="0"/>
              <a:t>and the </a:t>
            </a:r>
            <a:r>
              <a:rPr lang="en-GB" sz="1600" dirty="0" smtClean="0"/>
              <a:t>mass storage bulk only transport </a:t>
            </a:r>
            <a:r>
              <a:rPr lang="en-GB" sz="1600" dirty="0"/>
              <a:t>protocol state </a:t>
            </a:r>
            <a:r>
              <a:rPr lang="en-GB" sz="1600" dirty="0" smtClean="0"/>
              <a:t>machine</a:t>
            </a:r>
          </a:p>
          <a:p>
            <a:endParaRPr lang="en-GB" sz="1600" dirty="0"/>
          </a:p>
          <a:p>
            <a:r>
              <a:rPr lang="en-GB" sz="1600" dirty="0" smtClean="0"/>
              <a:t>Data is </a:t>
            </a:r>
            <a:r>
              <a:rPr lang="en-GB" sz="1600" dirty="0"/>
              <a:t>transferred </a:t>
            </a:r>
            <a:r>
              <a:rPr lang="en-GB" sz="1600" dirty="0" smtClean="0"/>
              <a:t>to/from </a:t>
            </a:r>
            <a:r>
              <a:rPr lang="en-GB" sz="1600" dirty="0"/>
              <a:t>USB </a:t>
            </a:r>
            <a:r>
              <a:rPr lang="en-GB" sz="1600" dirty="0" smtClean="0"/>
              <a:t>mass storage device using low level driver APIs</a:t>
            </a:r>
            <a:endParaRPr lang="en-GB" sz="160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grpSp>
        <p:nvGrpSpPr>
          <p:cNvPr id="22" name="Group 21"/>
          <p:cNvGrpSpPr/>
          <p:nvPr/>
        </p:nvGrpSpPr>
        <p:grpSpPr>
          <a:xfrm>
            <a:off x="771820" y="4509120"/>
            <a:ext cx="3672408" cy="1424966"/>
            <a:chOff x="560812" y="4293401"/>
            <a:chExt cx="3672408" cy="1424966"/>
          </a:xfrm>
        </p:grpSpPr>
        <p:grpSp>
          <p:nvGrpSpPr>
            <p:cNvPr id="7" name="Group 6"/>
            <p:cNvGrpSpPr/>
            <p:nvPr/>
          </p:nvGrpSpPr>
          <p:grpSpPr>
            <a:xfrm>
              <a:off x="560812" y="5070295"/>
              <a:ext cx="3672408" cy="648072"/>
              <a:chOff x="755576" y="4581128"/>
              <a:chExt cx="3672408" cy="648072"/>
            </a:xfrm>
          </p:grpSpPr>
          <p:sp>
            <p:nvSpPr>
              <p:cNvPr id="8" name="Rectangle 7"/>
              <p:cNvSpPr/>
              <p:nvPr/>
            </p:nvSpPr>
            <p:spPr bwMode="auto">
              <a:xfrm>
                <a:off x="755576" y="4581128"/>
                <a:ext cx="3672408" cy="64807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72000" tIns="72000" rIns="72000" bIns="72000" rtlCol="0" anchor="ctr"/>
              <a:lstStyle/>
              <a:p>
                <a:pPr algn="ctr" eaLnBrk="0" hangingPunct="0"/>
                <a:endParaRPr lang="en-IN" sz="1600" dirty="0" smtClean="0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 bwMode="auto">
              <a:xfrm>
                <a:off x="876246" y="4797152"/>
                <a:ext cx="3384376" cy="215444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marR="0" algn="ctr" defTabSz="914400" eaLnBrk="0" fontAlgn="auto" latinLnBrk="0" hangingPunct="0">
                  <a:spcBef>
                    <a:spcPts val="0"/>
                  </a:spcBef>
                  <a:spcAft>
                    <a:spcPts val="300"/>
                  </a:spcAft>
                  <a:buClr>
                    <a:schemeClr val="accent1"/>
                  </a:buClr>
                  <a:buSzTx/>
                  <a:tabLst/>
                </a:pPr>
                <a:r>
                  <a:rPr lang="en-US" sz="1400" kern="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USB controller</a:t>
                </a:r>
                <a:endParaRPr lang="en-IN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60812" y="4293401"/>
              <a:ext cx="3672408" cy="776894"/>
              <a:chOff x="755576" y="4581128"/>
              <a:chExt cx="3672408" cy="6480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1" name="Rectangle 10"/>
              <p:cNvSpPr/>
              <p:nvPr/>
            </p:nvSpPr>
            <p:spPr bwMode="auto">
              <a:xfrm>
                <a:off x="755576" y="4581128"/>
                <a:ext cx="3672408" cy="64807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72000" tIns="72000" rIns="72000" bIns="72000" rtlCol="0" anchor="ctr"/>
              <a:lstStyle/>
              <a:p>
                <a:pPr algn="ctr" eaLnBrk="0" hangingPunct="0"/>
                <a:endParaRPr lang="en-IN" sz="1600" dirty="0" smtClean="0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 bwMode="auto">
              <a:xfrm>
                <a:off x="876246" y="4815014"/>
                <a:ext cx="3384376" cy="17972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marR="0" algn="ctr" defTabSz="914400" eaLnBrk="0" fontAlgn="auto" latinLnBrk="0" hangingPunct="0">
                  <a:spcBef>
                    <a:spcPts val="0"/>
                  </a:spcBef>
                  <a:spcAft>
                    <a:spcPts val="300"/>
                  </a:spcAft>
                  <a:buClr>
                    <a:schemeClr val="accent1"/>
                  </a:buClr>
                  <a:buSzTx/>
                  <a:tabLst/>
                </a:pPr>
                <a:r>
                  <a:rPr lang="en-US" sz="1400" kern="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USB host low level driver (</a:t>
                </a:r>
                <a:r>
                  <a:rPr lang="en-US" sz="1400" kern="0" dirty="0" err="1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XMCLib</a:t>
                </a:r>
                <a:r>
                  <a:rPr lang="en-US" sz="1400" kern="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)</a:t>
                </a:r>
                <a:endParaRPr lang="en-IN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772328" y="3068960"/>
            <a:ext cx="3672408" cy="1223369"/>
            <a:chOff x="755576" y="4581128"/>
            <a:chExt cx="3672408" cy="648072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4" name="Rectangle 13"/>
            <p:cNvSpPr/>
            <p:nvPr/>
          </p:nvSpPr>
          <p:spPr bwMode="auto">
            <a:xfrm>
              <a:off x="755576" y="4581128"/>
              <a:ext cx="3672408" cy="6480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 bwMode="auto">
            <a:xfrm>
              <a:off x="876246" y="4656234"/>
              <a:ext cx="3384376" cy="49728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kern="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SCSI </a:t>
              </a: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protocol  +</a:t>
              </a:r>
            </a:p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host mass storage bulk only </a:t>
              </a:r>
              <a:r>
                <a:rPr lang="en-US" sz="1400" kern="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t</a:t>
              </a: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ransport  +</a:t>
              </a:r>
            </a:p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host core stack</a:t>
              </a:r>
              <a:endParaRPr lang="en-IN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73677" y="1340768"/>
            <a:ext cx="3672408" cy="648072"/>
            <a:chOff x="755576" y="4581128"/>
            <a:chExt cx="3672408" cy="64807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Rectangle 16"/>
            <p:cNvSpPr/>
            <p:nvPr/>
          </p:nvSpPr>
          <p:spPr bwMode="auto">
            <a:xfrm>
              <a:off x="755576" y="4581128"/>
              <a:ext cx="3672408" cy="6480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876246" y="4797152"/>
              <a:ext cx="3384376" cy="21544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Application software</a:t>
              </a:r>
              <a:endParaRPr lang="en-IN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77424" y="2132856"/>
            <a:ext cx="3672408" cy="648072"/>
            <a:chOff x="755576" y="4581128"/>
            <a:chExt cx="3672408" cy="648072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755576" y="4581128"/>
              <a:ext cx="3672408" cy="6480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876246" y="4797152"/>
              <a:ext cx="3384376" cy="21544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FAT file system</a:t>
              </a:r>
              <a:endParaRPr lang="en-IN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23" name="Right Arrow 22"/>
          <p:cNvSpPr/>
          <p:nvPr/>
        </p:nvSpPr>
        <p:spPr bwMode="auto">
          <a:xfrm rot="5400000">
            <a:off x="-1824128" y="3532781"/>
            <a:ext cx="4607377" cy="215328"/>
          </a:xfrm>
          <a:prstGeom prst="rightArrow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06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– overview of </a:t>
            </a:r>
            <a:r>
              <a:rPr lang="en-US" dirty="0" err="1" smtClean="0"/>
              <a:t>main.c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sp>
        <p:nvSpPr>
          <p:cNvPr id="12" name="Text Placeholder 76"/>
          <p:cNvSpPr>
            <a:spLocks noGrp="1"/>
          </p:cNvSpPr>
          <p:nvPr/>
        </p:nvSpPr>
        <p:spPr>
          <a:xfrm>
            <a:off x="268730" y="1867851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14" name="Text Placeholder 76"/>
          <p:cNvSpPr>
            <a:spLocks noGrp="1"/>
          </p:cNvSpPr>
          <p:nvPr/>
        </p:nvSpPr>
        <p:spPr>
          <a:xfrm>
            <a:off x="5399432" y="118128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5" name="Text Placeholder 76"/>
          <p:cNvSpPr>
            <a:spLocks noGrp="1"/>
          </p:cNvSpPr>
          <p:nvPr/>
        </p:nvSpPr>
        <p:spPr>
          <a:xfrm>
            <a:off x="5399432" y="191683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 bwMode="auto">
          <a:xfrm>
            <a:off x="6082720" y="1361600"/>
            <a:ext cx="241299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Clock setup for XMC4500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Text Placeholder 76"/>
          <p:cNvSpPr>
            <a:spLocks noGrp="1"/>
          </p:cNvSpPr>
          <p:nvPr/>
        </p:nvSpPr>
        <p:spPr>
          <a:xfrm>
            <a:off x="268072" y="100097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IN" dirty="0" smtClean="0"/>
              <a:t>1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4284" y="937056"/>
            <a:ext cx="3757610" cy="544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/>
          <p:cNvCxnSpPr>
            <a:stCxn id="16" idx="6"/>
          </p:cNvCxnSpPr>
          <p:nvPr/>
        </p:nvCxnSpPr>
        <p:spPr>
          <a:xfrm>
            <a:off x="844072" y="1289008"/>
            <a:ext cx="43010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7"/>
          </p:cNvCxnSpPr>
          <p:nvPr/>
        </p:nvCxnSpPr>
        <p:spPr>
          <a:xfrm flipV="1">
            <a:off x="760377" y="1469322"/>
            <a:ext cx="513801" cy="48289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 bwMode="auto">
          <a:xfrm>
            <a:off x="6082720" y="2027417"/>
            <a:ext cx="241299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Select VBUS pin P3.2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3" name="Text Placeholder 76"/>
          <p:cNvSpPr>
            <a:spLocks noGrp="1"/>
          </p:cNvSpPr>
          <p:nvPr/>
        </p:nvSpPr>
        <p:spPr>
          <a:xfrm>
            <a:off x="252173" y="260119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3</a:t>
            </a:r>
            <a:endParaRPr lang="en-IN" dirty="0"/>
          </a:p>
        </p:txBody>
      </p:sp>
      <p:cxnSp>
        <p:nvCxnSpPr>
          <p:cNvPr id="34" name="Straight Arrow Connector 33"/>
          <p:cNvCxnSpPr>
            <a:stCxn id="33" idx="7"/>
          </p:cNvCxnSpPr>
          <p:nvPr/>
        </p:nvCxnSpPr>
        <p:spPr>
          <a:xfrm flipV="1">
            <a:off x="743820" y="1710768"/>
            <a:ext cx="530358" cy="9747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76"/>
          <p:cNvSpPr>
            <a:spLocks noGrp="1"/>
          </p:cNvSpPr>
          <p:nvPr/>
        </p:nvSpPr>
        <p:spPr>
          <a:xfrm>
            <a:off x="5399432" y="2708920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 bwMode="auto">
          <a:xfrm>
            <a:off x="6119448" y="2889234"/>
            <a:ext cx="241299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Initialize USB host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1" name="Text Placeholder 76"/>
          <p:cNvSpPr>
            <a:spLocks noGrp="1"/>
          </p:cNvSpPr>
          <p:nvPr/>
        </p:nvSpPr>
        <p:spPr>
          <a:xfrm>
            <a:off x="268730" y="4581120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5</a:t>
            </a:r>
            <a:endParaRPr lang="en-IN" dirty="0"/>
          </a:p>
        </p:txBody>
      </p:sp>
      <p:sp>
        <p:nvSpPr>
          <p:cNvPr id="42" name="Text Placeholder 76"/>
          <p:cNvSpPr>
            <a:spLocks noGrp="1"/>
          </p:cNvSpPr>
          <p:nvPr/>
        </p:nvSpPr>
        <p:spPr>
          <a:xfrm>
            <a:off x="252173" y="391554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4</a:t>
            </a:r>
            <a:endParaRPr lang="en-IN" dirty="0"/>
          </a:p>
        </p:txBody>
      </p:sp>
      <p:cxnSp>
        <p:nvCxnSpPr>
          <p:cNvPr id="46" name="Straight Arrow Connector 45"/>
          <p:cNvCxnSpPr>
            <a:stCxn id="42" idx="6"/>
          </p:cNvCxnSpPr>
          <p:nvPr/>
        </p:nvCxnSpPr>
        <p:spPr>
          <a:xfrm>
            <a:off x="828173" y="4203584"/>
            <a:ext cx="446005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76"/>
          <p:cNvSpPr>
            <a:spLocks noGrp="1"/>
          </p:cNvSpPr>
          <p:nvPr/>
        </p:nvSpPr>
        <p:spPr>
          <a:xfrm>
            <a:off x="251520" y="594516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6</a:t>
            </a:r>
            <a:endParaRPr lang="en-IN" dirty="0"/>
          </a:p>
        </p:txBody>
      </p:sp>
      <p:cxnSp>
        <p:nvCxnSpPr>
          <p:cNvPr id="54" name="Straight Arrow Connector 53"/>
          <p:cNvCxnSpPr>
            <a:stCxn id="53" idx="6"/>
          </p:cNvCxnSpPr>
          <p:nvPr/>
        </p:nvCxnSpPr>
        <p:spPr>
          <a:xfrm flipV="1">
            <a:off x="827520" y="6093296"/>
            <a:ext cx="446658" cy="13990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1" idx="6"/>
          </p:cNvCxnSpPr>
          <p:nvPr/>
        </p:nvCxnSpPr>
        <p:spPr>
          <a:xfrm>
            <a:off x="844730" y="4869156"/>
            <a:ext cx="532265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76"/>
          <p:cNvSpPr>
            <a:spLocks noGrp="1"/>
          </p:cNvSpPr>
          <p:nvPr/>
        </p:nvSpPr>
        <p:spPr>
          <a:xfrm>
            <a:off x="5399432" y="3536137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4</a:t>
            </a:r>
            <a:endParaRPr lang="en-IN" dirty="0"/>
          </a:p>
        </p:txBody>
      </p:sp>
      <p:sp>
        <p:nvSpPr>
          <p:cNvPr id="62" name="TextBox 61"/>
          <p:cNvSpPr txBox="1"/>
          <p:nvPr/>
        </p:nvSpPr>
        <p:spPr bwMode="auto">
          <a:xfrm>
            <a:off x="6119448" y="3501008"/>
            <a:ext cx="241299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Fetch descriptors and match it to mass storage device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3" name="Text Placeholder 76"/>
          <p:cNvSpPr>
            <a:spLocks noGrp="1"/>
          </p:cNvSpPr>
          <p:nvPr/>
        </p:nvSpPr>
        <p:spPr>
          <a:xfrm>
            <a:off x="5399432" y="429309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5</a:t>
            </a:r>
            <a:endParaRPr lang="en-IN" dirty="0"/>
          </a:p>
        </p:txBody>
      </p:sp>
      <p:sp>
        <p:nvSpPr>
          <p:cNvPr id="64" name="TextBox 63"/>
          <p:cNvSpPr txBox="1"/>
          <p:nvPr/>
        </p:nvSpPr>
        <p:spPr bwMode="auto">
          <a:xfrm>
            <a:off x="6119448" y="4473410"/>
            <a:ext cx="241299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Demo application function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5" name="Text Placeholder 76"/>
          <p:cNvSpPr>
            <a:spLocks noGrp="1"/>
          </p:cNvSpPr>
          <p:nvPr/>
        </p:nvSpPr>
        <p:spPr>
          <a:xfrm>
            <a:off x="5399432" y="508517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6</a:t>
            </a:r>
            <a:endParaRPr lang="en-IN" dirty="0"/>
          </a:p>
        </p:txBody>
      </p:sp>
      <p:sp>
        <p:nvSpPr>
          <p:cNvPr id="66" name="TextBox 65"/>
          <p:cNvSpPr txBox="1"/>
          <p:nvPr/>
        </p:nvSpPr>
        <p:spPr bwMode="auto">
          <a:xfrm>
            <a:off x="6119448" y="5157769"/>
            <a:ext cx="241299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Manage connection events and initiate enumeration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84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– configure time delay API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The USB stack uses timing delay of the order of several tens of milliseconds to comply with the specification</a:t>
            </a:r>
          </a:p>
          <a:p>
            <a:r>
              <a:rPr lang="en-US" dirty="0"/>
              <a:t>Port the time delay API </a:t>
            </a:r>
            <a:r>
              <a:rPr lang="en-US" u="sng" dirty="0"/>
              <a:t>if required</a:t>
            </a:r>
            <a:r>
              <a:rPr lang="en-US" dirty="0"/>
              <a:t>. </a:t>
            </a:r>
            <a:r>
              <a:rPr lang="en-US" dirty="0" smtClean="0"/>
              <a:t>In the example code, the </a:t>
            </a:r>
            <a:r>
              <a:rPr lang="en-US" dirty="0" err="1" smtClean="0"/>
              <a:t>SysTick</a:t>
            </a:r>
            <a:r>
              <a:rPr lang="en-US" dirty="0" smtClean="0"/>
              <a:t> timer is used.</a:t>
            </a:r>
          </a:p>
          <a:p>
            <a:r>
              <a:rPr lang="en-US" dirty="0" smtClean="0"/>
              <a:t>Ensure timer is calibrated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7664" y="4060257"/>
            <a:ext cx="4724400" cy="1774422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756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- callbacks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Application registers for the following event callbacks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39" y="1844824"/>
            <a:ext cx="7894021" cy="376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1043608" y="2780928"/>
            <a:ext cx="7056784" cy="1008112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5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IN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idx="17"/>
          </p:nvPr>
        </p:nvSpPr>
        <p:spPr>
          <a:xfrm>
            <a:off x="971500" y="1268412"/>
            <a:ext cx="7921676" cy="576072"/>
          </a:xfrm>
          <a:solidFill>
            <a:schemeClr val="bg2"/>
          </a:solidFill>
        </p:spPr>
        <p:txBody>
          <a:bodyPr vert="horz" wrap="square" lIns="250824" tIns="0" rIns="0" bIns="0" rtlCol="0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Overview</a:t>
            </a:r>
            <a:endParaRPr lang="en-IN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971501" y="1916493"/>
            <a:ext cx="7921676" cy="576072"/>
          </a:xfrm>
          <a:solidFill>
            <a:schemeClr val="bg2"/>
          </a:solidFill>
        </p:spPr>
        <p:txBody>
          <a:bodyPr vert="horz" wrap="square" lIns="250824" tIns="0" rIns="0" bIns="0" rtlCol="0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Requirements</a:t>
            </a:r>
            <a:endParaRPr lang="en-IN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9"/>
          </p:nvPr>
        </p:nvSpPr>
        <p:spPr>
          <a:xfrm>
            <a:off x="971501" y="2564574"/>
            <a:ext cx="7921676" cy="576072"/>
          </a:xfrm>
          <a:solidFill>
            <a:schemeClr val="bg2"/>
          </a:solidFill>
        </p:spPr>
        <p:txBody>
          <a:bodyPr vert="horz" wrap="square" lIns="250824" tIns="0" rIns="0" bIns="0" rtlCol="0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Setup</a:t>
            </a:r>
            <a:endParaRPr lang="en-IN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0"/>
          </p:nvPr>
        </p:nvSpPr>
        <p:spPr>
          <a:xfrm>
            <a:off x="971501" y="3212655"/>
            <a:ext cx="7921676" cy="576072"/>
          </a:xfrm>
          <a:solidFill>
            <a:schemeClr val="bg2"/>
          </a:solidFill>
        </p:spPr>
        <p:txBody>
          <a:bodyPr vert="horz" wrap="square" lIns="250824" tIns="0" rIns="0" bIns="0" rtlCol="0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Implementing the application</a:t>
            </a:r>
            <a:endParaRPr lang="en-IN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21"/>
          </p:nvPr>
        </p:nvSpPr>
        <p:spPr>
          <a:xfrm>
            <a:off x="971501" y="3860736"/>
            <a:ext cx="7921676" cy="576072"/>
          </a:xfrm>
          <a:solidFill>
            <a:schemeClr val="bg2"/>
          </a:solidFill>
        </p:spPr>
        <p:txBody>
          <a:bodyPr vert="horz" wrap="square" lIns="250824" tIns="0" rIns="0" bIns="0" rtlCol="0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How to test</a:t>
            </a:r>
            <a:endParaRPr lang="en-IN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971501" y="4508817"/>
            <a:ext cx="7921676" cy="576072"/>
          </a:xfrm>
          <a:solidFill>
            <a:schemeClr val="bg2"/>
          </a:solidFill>
        </p:spPr>
        <p:txBody>
          <a:bodyPr vert="horz" wrap="square" lIns="250824" tIns="0" rIns="0" bIns="0" rtlCol="0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Debug hints</a:t>
            </a:r>
            <a:endParaRPr lang="en-IN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/>
          </p:nvPr>
        </p:nvSpPr>
        <p:spPr>
          <a:xfrm>
            <a:off x="971501" y="5156898"/>
            <a:ext cx="7921676" cy="576072"/>
          </a:xfrm>
          <a:solidFill>
            <a:schemeClr val="bg2"/>
          </a:solidFill>
        </p:spPr>
        <p:txBody>
          <a:bodyPr vert="horz" wrap="square" lIns="250824" tIns="0" rIns="0" bIns="0" rtlCol="0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dirty="0" smtClean="0"/>
              <a:t>Further reading</a:t>
            </a:r>
            <a:endParaRPr lang="en-IN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4"/>
          </p:nvPr>
        </p:nvSpPr>
        <p:spPr>
          <a:xfrm>
            <a:off x="971501" y="5804979"/>
            <a:ext cx="7921676" cy="576072"/>
          </a:xfrm>
          <a:solidFill>
            <a:schemeClr val="bg2"/>
          </a:solidFill>
        </p:spPr>
        <p:txBody>
          <a:bodyPr vert="horz" wrap="square" lIns="250824" tIns="0" rIns="0" bIns="0" rtlCol="0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Limitations</a:t>
            </a:r>
            <a:endParaRPr lang="en-IN" dirty="0"/>
          </a:p>
        </p:txBody>
      </p:sp>
      <p:sp>
        <p:nvSpPr>
          <p:cNvPr id="61" name="Text Placeholder 60"/>
          <p:cNvSpPr>
            <a:spLocks noGrp="1"/>
          </p:cNvSpPr>
          <p:nvPr>
            <p:ph type="body" idx="28"/>
          </p:nvPr>
        </p:nvSpPr>
        <p:spPr>
          <a:xfrm>
            <a:off x="250825" y="1268412"/>
            <a:ext cx="576000" cy="576072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62" name="Text Placeholder 61"/>
          <p:cNvSpPr>
            <a:spLocks noGrp="1"/>
          </p:cNvSpPr>
          <p:nvPr>
            <p:ph type="body" idx="29"/>
          </p:nvPr>
        </p:nvSpPr>
        <p:spPr>
          <a:xfrm>
            <a:off x="250825" y="1916593"/>
            <a:ext cx="576000" cy="576072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63" name="Text Placeholder 62"/>
          <p:cNvSpPr>
            <a:spLocks noGrp="1"/>
          </p:cNvSpPr>
          <p:nvPr>
            <p:ph type="body" idx="30"/>
          </p:nvPr>
        </p:nvSpPr>
        <p:spPr>
          <a:xfrm>
            <a:off x="250825" y="2564774"/>
            <a:ext cx="576000" cy="576072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64" name="Text Placeholder 63"/>
          <p:cNvSpPr>
            <a:spLocks noGrp="1"/>
          </p:cNvSpPr>
          <p:nvPr>
            <p:ph type="body" idx="31"/>
          </p:nvPr>
        </p:nvSpPr>
        <p:spPr>
          <a:xfrm>
            <a:off x="250825" y="3212955"/>
            <a:ext cx="576000" cy="576072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65" name="Text Placeholder 64"/>
          <p:cNvSpPr>
            <a:spLocks noGrp="1"/>
          </p:cNvSpPr>
          <p:nvPr>
            <p:ph type="body" idx="32"/>
          </p:nvPr>
        </p:nvSpPr>
        <p:spPr>
          <a:xfrm>
            <a:off x="250825" y="3861136"/>
            <a:ext cx="576000" cy="576072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66" name="Text Placeholder 65"/>
          <p:cNvSpPr>
            <a:spLocks noGrp="1"/>
          </p:cNvSpPr>
          <p:nvPr>
            <p:ph type="body" idx="33"/>
          </p:nvPr>
        </p:nvSpPr>
        <p:spPr>
          <a:xfrm>
            <a:off x="250825" y="4509317"/>
            <a:ext cx="576000" cy="576072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67" name="Text Placeholder 66"/>
          <p:cNvSpPr>
            <a:spLocks noGrp="1"/>
          </p:cNvSpPr>
          <p:nvPr>
            <p:ph type="body" idx="34"/>
          </p:nvPr>
        </p:nvSpPr>
        <p:spPr>
          <a:xfrm>
            <a:off x="250825" y="5157498"/>
            <a:ext cx="576000" cy="576072"/>
          </a:xfrm>
        </p:spPr>
        <p:txBody>
          <a:bodyPr/>
          <a:lstStyle/>
          <a:p>
            <a:r>
              <a:rPr lang="en-IN" smtClean="0"/>
              <a:t>7</a:t>
            </a:r>
            <a:endParaRPr lang="en-IN"/>
          </a:p>
        </p:txBody>
      </p:sp>
      <p:sp>
        <p:nvSpPr>
          <p:cNvPr id="68" name="Text Placeholder 67"/>
          <p:cNvSpPr>
            <a:spLocks noGrp="1"/>
          </p:cNvSpPr>
          <p:nvPr>
            <p:ph type="body" idx="35"/>
          </p:nvPr>
        </p:nvSpPr>
        <p:spPr>
          <a:xfrm>
            <a:off x="250825" y="5805678"/>
            <a:ext cx="576000" cy="576072"/>
          </a:xfrm>
        </p:spPr>
        <p:txBody>
          <a:bodyPr/>
          <a:lstStyle/>
          <a:p>
            <a:r>
              <a:rPr lang="en-IN" smtClean="0"/>
              <a:t>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50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1988840"/>
            <a:ext cx="5935571" cy="2952328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– Implement and register required callbacks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316416" y="6558739"/>
            <a:ext cx="288036" cy="306692"/>
          </a:xfrm>
        </p:spPr>
        <p:txBody>
          <a:bodyPr/>
          <a:lstStyle/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283964" y="6548917"/>
            <a:ext cx="576072" cy="304800"/>
          </a:xfrm>
        </p:spPr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sp>
        <p:nvSpPr>
          <p:cNvPr id="8" name="Text Placeholder 76"/>
          <p:cNvSpPr>
            <a:spLocks noGrp="1"/>
          </p:cNvSpPr>
          <p:nvPr/>
        </p:nvSpPr>
        <p:spPr>
          <a:xfrm>
            <a:off x="107504" y="220486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1" name="Text Placeholder 76"/>
          <p:cNvSpPr>
            <a:spLocks noGrp="1"/>
          </p:cNvSpPr>
          <p:nvPr/>
        </p:nvSpPr>
        <p:spPr>
          <a:xfrm>
            <a:off x="5220072" y="1259779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6012096" y="1430021"/>
            <a:ext cx="30243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Implement call back function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83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– Implement and register required callbacks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316416" y="6558739"/>
            <a:ext cx="288036" cy="306692"/>
          </a:xfrm>
        </p:spPr>
        <p:txBody>
          <a:bodyPr/>
          <a:lstStyle/>
          <a:p>
            <a:r>
              <a:rPr lang="en-GB" dirty="0" smtClean="0"/>
              <a:t> </a:t>
            </a:r>
            <a:fld id="{DC8B3668-E1AB-4560-B66B-CD4643A23BF9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283964" y="6548917"/>
            <a:ext cx="576072" cy="304800"/>
          </a:xfrm>
        </p:spPr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" y="980728"/>
            <a:ext cx="4858098" cy="338437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76"/>
          <p:cNvSpPr>
            <a:spLocks noGrp="1"/>
          </p:cNvSpPr>
          <p:nvPr/>
        </p:nvSpPr>
        <p:spPr>
          <a:xfrm>
            <a:off x="89455" y="134076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10" name="Text Placeholder 76"/>
          <p:cNvSpPr>
            <a:spLocks noGrp="1"/>
          </p:cNvSpPr>
          <p:nvPr/>
        </p:nvSpPr>
        <p:spPr>
          <a:xfrm>
            <a:off x="103699" y="3861040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3</a:t>
            </a:r>
            <a:endParaRPr lang="en-IN" dirty="0"/>
          </a:p>
        </p:txBody>
      </p:sp>
      <p:sp>
        <p:nvSpPr>
          <p:cNvPr id="13" name="Text Placeholder 76"/>
          <p:cNvSpPr>
            <a:spLocks noGrp="1"/>
          </p:cNvSpPr>
          <p:nvPr/>
        </p:nvSpPr>
        <p:spPr>
          <a:xfrm>
            <a:off x="5724128" y="112474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 bwMode="auto">
          <a:xfrm>
            <a:off x="6516152" y="1305058"/>
            <a:ext cx="24483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Register call back function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" name="Text Placeholder 76"/>
          <p:cNvSpPr>
            <a:spLocks noGrp="1"/>
          </p:cNvSpPr>
          <p:nvPr/>
        </p:nvSpPr>
        <p:spPr>
          <a:xfrm>
            <a:off x="5724128" y="1988840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3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6516152" y="2169154"/>
            <a:ext cx="24483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Call initialization function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30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– file transfer demo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File I/O APIs are called to transfer files between host and device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FATFS_TestDemo</a:t>
            </a:r>
            <a:r>
              <a:rPr lang="en-US" dirty="0" smtClean="0"/>
              <a:t>() demonstrates file accesses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5976664" cy="348937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22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Contents</a:t>
            </a:r>
            <a:endParaRPr lang="en-IN"/>
          </a:p>
        </p:txBody>
      </p:sp>
      <p:sp>
        <p:nvSpPr>
          <p:cNvPr id="37" name="Text Placeholder 36"/>
          <p:cNvSpPr>
            <a:spLocks noGrp="1"/>
          </p:cNvSpPr>
          <p:nvPr>
            <p:ph type="body" idx="17"/>
          </p:nvPr>
        </p:nvSpPr>
        <p:spPr>
          <a:xfrm>
            <a:off x="971500" y="1268412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Overview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971501" y="1916493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Requirements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9"/>
          </p:nvPr>
        </p:nvSpPr>
        <p:spPr>
          <a:xfrm>
            <a:off x="971501" y="2564574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Setup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0"/>
          </p:nvPr>
        </p:nvSpPr>
        <p:spPr>
          <a:xfrm>
            <a:off x="971501" y="3212655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Implementing the application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21"/>
          </p:nvPr>
        </p:nvSpPr>
        <p:spPr>
          <a:xfrm>
            <a:off x="971501" y="3860736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How to test</a:t>
            </a:r>
            <a:endParaRPr lang="en-IN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971501" y="4508817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Debug hints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/>
          </p:nvPr>
        </p:nvSpPr>
        <p:spPr>
          <a:xfrm>
            <a:off x="971501" y="5156898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dirty="0" smtClean="0">
                <a:solidFill>
                  <a:schemeClr val="accent2"/>
                </a:solidFill>
              </a:rPr>
              <a:t>Further reading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4"/>
          </p:nvPr>
        </p:nvSpPr>
        <p:spPr>
          <a:xfrm>
            <a:off x="971501" y="5804979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Limitations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idx="28"/>
          </p:nvPr>
        </p:nvSpPr>
        <p:spPr>
          <a:xfrm>
            <a:off x="250825" y="1268412"/>
            <a:ext cx="576000" cy="576072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6" name="Text Placeholder 45"/>
          <p:cNvSpPr>
            <a:spLocks noGrp="1"/>
          </p:cNvSpPr>
          <p:nvPr>
            <p:ph type="body" idx="29"/>
          </p:nvPr>
        </p:nvSpPr>
        <p:spPr>
          <a:xfrm>
            <a:off x="250825" y="1916593"/>
            <a:ext cx="576000" cy="576072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7" name="Text Placeholder 46"/>
          <p:cNvSpPr>
            <a:spLocks noGrp="1"/>
          </p:cNvSpPr>
          <p:nvPr>
            <p:ph type="body" idx="30"/>
          </p:nvPr>
        </p:nvSpPr>
        <p:spPr>
          <a:xfrm>
            <a:off x="250825" y="2564774"/>
            <a:ext cx="576000" cy="576072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8" name="Text Placeholder 47"/>
          <p:cNvSpPr>
            <a:spLocks noGrp="1"/>
          </p:cNvSpPr>
          <p:nvPr>
            <p:ph type="body" idx="31"/>
          </p:nvPr>
        </p:nvSpPr>
        <p:spPr>
          <a:xfrm>
            <a:off x="250825" y="3212955"/>
            <a:ext cx="576000" cy="576072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49" name="Text Placeholder 48"/>
          <p:cNvSpPr>
            <a:spLocks noGrp="1"/>
          </p:cNvSpPr>
          <p:nvPr>
            <p:ph type="body" idx="32"/>
          </p:nvPr>
        </p:nvSpPr>
        <p:spPr>
          <a:xfrm>
            <a:off x="250825" y="3861136"/>
            <a:ext cx="576000" cy="576072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0" name="Text Placeholder 49"/>
          <p:cNvSpPr>
            <a:spLocks noGrp="1"/>
          </p:cNvSpPr>
          <p:nvPr>
            <p:ph type="body" idx="33"/>
          </p:nvPr>
        </p:nvSpPr>
        <p:spPr>
          <a:xfrm>
            <a:off x="250825" y="4509317"/>
            <a:ext cx="576000" cy="576072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1" name="Text Placeholder 50"/>
          <p:cNvSpPr>
            <a:spLocks noGrp="1"/>
          </p:cNvSpPr>
          <p:nvPr>
            <p:ph type="body" idx="34"/>
          </p:nvPr>
        </p:nvSpPr>
        <p:spPr>
          <a:xfrm>
            <a:off x="250825" y="5157498"/>
            <a:ext cx="576000" cy="576072"/>
          </a:xfrm>
        </p:spPr>
        <p:txBody>
          <a:bodyPr/>
          <a:lstStyle/>
          <a:p>
            <a:r>
              <a:rPr lang="en-IN" smtClean="0"/>
              <a:t>7</a:t>
            </a:r>
            <a:endParaRPr lang="en-IN"/>
          </a:p>
        </p:txBody>
      </p:sp>
      <p:sp>
        <p:nvSpPr>
          <p:cNvPr id="52" name="Text Placeholder 51"/>
          <p:cNvSpPr>
            <a:spLocks noGrp="1"/>
          </p:cNvSpPr>
          <p:nvPr>
            <p:ph type="body" idx="35"/>
          </p:nvPr>
        </p:nvSpPr>
        <p:spPr>
          <a:xfrm>
            <a:off x="250825" y="5805678"/>
            <a:ext cx="576000" cy="576072"/>
          </a:xfrm>
        </p:spPr>
        <p:txBody>
          <a:bodyPr/>
          <a:lstStyle/>
          <a:p>
            <a:r>
              <a:rPr lang="en-IN" smtClean="0"/>
              <a:t>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53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sp>
        <p:nvSpPr>
          <p:cNvPr id="8" name="Text Placeholder 76"/>
          <p:cNvSpPr>
            <a:spLocks noGrp="1"/>
          </p:cNvSpPr>
          <p:nvPr/>
        </p:nvSpPr>
        <p:spPr>
          <a:xfrm>
            <a:off x="3347928" y="263691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6156176" y="1127455"/>
            <a:ext cx="25922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Build and download project into </a:t>
            </a:r>
            <a:r>
              <a:rPr lang="en-IN" sz="1400" dirty="0" smtClean="0"/>
              <a:t>XMC4500 </a:t>
            </a:r>
            <a:r>
              <a:rPr lang="en-IN" sz="1400" dirty="0"/>
              <a:t>General </a:t>
            </a:r>
            <a:r>
              <a:rPr lang="en-IN" sz="1400" dirty="0" smtClean="0"/>
              <a:t>Purpose board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901319"/>
            <a:ext cx="6048640" cy="6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3483254" y="4262415"/>
            <a:ext cx="288032" cy="28803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100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327200"/>
            <a:ext cx="6104819" cy="69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 bwMode="auto">
          <a:xfrm>
            <a:off x="2987822" y="5754386"/>
            <a:ext cx="294607" cy="266901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Text Placeholder 76"/>
          <p:cNvSpPr>
            <a:spLocks noGrp="1"/>
          </p:cNvSpPr>
          <p:nvPr/>
        </p:nvSpPr>
        <p:spPr>
          <a:xfrm>
            <a:off x="5443267" y="112474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9" name="Text Placeholder 76"/>
          <p:cNvSpPr>
            <a:spLocks noGrp="1"/>
          </p:cNvSpPr>
          <p:nvPr/>
        </p:nvSpPr>
        <p:spPr>
          <a:xfrm>
            <a:off x="5443267" y="191683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 bwMode="auto">
          <a:xfrm>
            <a:off x="6127310" y="1970187"/>
            <a:ext cx="1455925" cy="46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Start 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debugger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Text Placeholder 76"/>
          <p:cNvSpPr>
            <a:spLocks noGrp="1"/>
          </p:cNvSpPr>
          <p:nvPr/>
        </p:nvSpPr>
        <p:spPr>
          <a:xfrm>
            <a:off x="5443267" y="263691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 bwMode="auto">
          <a:xfrm>
            <a:off x="6079396" y="2690268"/>
            <a:ext cx="2248013" cy="46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Start the execution by 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pressing the run button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Text Placeholder 76"/>
          <p:cNvSpPr>
            <a:spLocks noGrp="1"/>
          </p:cNvSpPr>
          <p:nvPr/>
        </p:nvSpPr>
        <p:spPr>
          <a:xfrm>
            <a:off x="3347928" y="587727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11" name="Text Placeholder 76"/>
          <p:cNvSpPr>
            <a:spLocks noGrp="1"/>
          </p:cNvSpPr>
          <p:nvPr/>
        </p:nvSpPr>
        <p:spPr>
          <a:xfrm>
            <a:off x="3347928" y="4598569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rtl="0" eaLnBrk="1" fontAlgn="auto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auto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auto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dirty="0" smtClean="0"/>
              <a:t>2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77" y="979069"/>
            <a:ext cx="2448272" cy="281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/>
        </p:nvSpPr>
        <p:spPr bwMode="auto">
          <a:xfrm>
            <a:off x="1187624" y="1268762"/>
            <a:ext cx="288032" cy="28803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application behavior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16" y="1989697"/>
            <a:ext cx="8305122" cy="352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81451" y="1052736"/>
            <a:ext cx="86117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Verdana" pitchFamily="34" charset="0"/>
              </a:rPr>
              <a:t>Disconnect the USB flash drive and connect to </a:t>
            </a:r>
            <a:r>
              <a:rPr lang="en-GB" sz="2000" dirty="0">
                <a:latin typeface="Verdana" pitchFamily="34" charset="0"/>
              </a:rPr>
              <a:t>a Windows </a:t>
            </a:r>
            <a:r>
              <a:rPr lang="en-GB" sz="2000" dirty="0" smtClean="0">
                <a:latin typeface="Verdana" pitchFamily="34" charset="0"/>
              </a:rPr>
              <a:t>laptop </a:t>
            </a:r>
            <a:r>
              <a:rPr lang="en-GB" sz="2000" dirty="0">
                <a:latin typeface="Verdana" pitchFamily="34" charset="0"/>
              </a:rPr>
              <a:t>to confirm presence of files.</a:t>
            </a:r>
          </a:p>
        </p:txBody>
      </p:sp>
    </p:spTree>
    <p:extLst>
      <p:ext uri="{BB962C8B-B14F-4D97-AF65-F5344CB8AC3E}">
        <p14:creationId xmlns:p14="http://schemas.microsoft.com/office/powerpoint/2010/main" val="4124376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Contents</a:t>
            </a:r>
            <a:endParaRPr lang="en-IN"/>
          </a:p>
        </p:txBody>
      </p:sp>
      <p:sp>
        <p:nvSpPr>
          <p:cNvPr id="37" name="Text Placeholder 36"/>
          <p:cNvSpPr>
            <a:spLocks noGrp="1"/>
          </p:cNvSpPr>
          <p:nvPr>
            <p:ph type="body" idx="17"/>
          </p:nvPr>
        </p:nvSpPr>
        <p:spPr>
          <a:xfrm>
            <a:off x="971500" y="1268412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Overview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971501" y="1916493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Requirements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9"/>
          </p:nvPr>
        </p:nvSpPr>
        <p:spPr>
          <a:xfrm>
            <a:off x="971501" y="2564574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Setup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0"/>
          </p:nvPr>
        </p:nvSpPr>
        <p:spPr>
          <a:xfrm>
            <a:off x="971501" y="3212655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Implementing the application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21"/>
          </p:nvPr>
        </p:nvSpPr>
        <p:spPr>
          <a:xfrm>
            <a:off x="971501" y="3860736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How to test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971501" y="4508817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Debug hints</a:t>
            </a:r>
            <a:endParaRPr lang="en-IN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/>
          </p:nvPr>
        </p:nvSpPr>
        <p:spPr>
          <a:xfrm>
            <a:off x="971501" y="5156898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dirty="0" smtClean="0">
                <a:solidFill>
                  <a:schemeClr val="accent2"/>
                </a:solidFill>
              </a:rPr>
              <a:t>Further reading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4"/>
          </p:nvPr>
        </p:nvSpPr>
        <p:spPr>
          <a:xfrm>
            <a:off x="971501" y="5804979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Limitations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idx="28"/>
          </p:nvPr>
        </p:nvSpPr>
        <p:spPr>
          <a:xfrm>
            <a:off x="250825" y="1268412"/>
            <a:ext cx="576000" cy="576072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6" name="Text Placeholder 45"/>
          <p:cNvSpPr>
            <a:spLocks noGrp="1"/>
          </p:cNvSpPr>
          <p:nvPr>
            <p:ph type="body" idx="29"/>
          </p:nvPr>
        </p:nvSpPr>
        <p:spPr>
          <a:xfrm>
            <a:off x="250825" y="1916593"/>
            <a:ext cx="576000" cy="576072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7" name="Text Placeholder 46"/>
          <p:cNvSpPr>
            <a:spLocks noGrp="1"/>
          </p:cNvSpPr>
          <p:nvPr>
            <p:ph type="body" idx="30"/>
          </p:nvPr>
        </p:nvSpPr>
        <p:spPr>
          <a:xfrm>
            <a:off x="250825" y="2564774"/>
            <a:ext cx="576000" cy="576072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8" name="Text Placeholder 47"/>
          <p:cNvSpPr>
            <a:spLocks noGrp="1"/>
          </p:cNvSpPr>
          <p:nvPr>
            <p:ph type="body" idx="31"/>
          </p:nvPr>
        </p:nvSpPr>
        <p:spPr>
          <a:xfrm>
            <a:off x="250825" y="3212955"/>
            <a:ext cx="576000" cy="576072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49" name="Text Placeholder 48"/>
          <p:cNvSpPr>
            <a:spLocks noGrp="1"/>
          </p:cNvSpPr>
          <p:nvPr>
            <p:ph type="body" idx="32"/>
          </p:nvPr>
        </p:nvSpPr>
        <p:spPr>
          <a:xfrm>
            <a:off x="250825" y="3861136"/>
            <a:ext cx="576000" cy="576072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0" name="Text Placeholder 49"/>
          <p:cNvSpPr>
            <a:spLocks noGrp="1"/>
          </p:cNvSpPr>
          <p:nvPr>
            <p:ph type="body" idx="33"/>
          </p:nvPr>
        </p:nvSpPr>
        <p:spPr>
          <a:xfrm>
            <a:off x="250825" y="4509317"/>
            <a:ext cx="576000" cy="576072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1" name="Text Placeholder 50"/>
          <p:cNvSpPr>
            <a:spLocks noGrp="1"/>
          </p:cNvSpPr>
          <p:nvPr>
            <p:ph type="body" idx="34"/>
          </p:nvPr>
        </p:nvSpPr>
        <p:spPr>
          <a:xfrm>
            <a:off x="250825" y="5157498"/>
            <a:ext cx="576000" cy="576072"/>
          </a:xfrm>
        </p:spPr>
        <p:txBody>
          <a:bodyPr/>
          <a:lstStyle/>
          <a:p>
            <a:r>
              <a:rPr lang="en-IN" smtClean="0"/>
              <a:t>7</a:t>
            </a:r>
            <a:endParaRPr lang="en-IN"/>
          </a:p>
        </p:txBody>
      </p:sp>
      <p:sp>
        <p:nvSpPr>
          <p:cNvPr id="52" name="Text Placeholder 51"/>
          <p:cNvSpPr>
            <a:spLocks noGrp="1"/>
          </p:cNvSpPr>
          <p:nvPr>
            <p:ph type="body" idx="35"/>
          </p:nvPr>
        </p:nvSpPr>
        <p:spPr>
          <a:xfrm>
            <a:off x="250825" y="5805678"/>
            <a:ext cx="576000" cy="576072"/>
          </a:xfrm>
        </p:spPr>
        <p:txBody>
          <a:bodyPr/>
          <a:lstStyle/>
          <a:p>
            <a:r>
              <a:rPr lang="en-IN" smtClean="0"/>
              <a:t>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519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 Hints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Check VBUS is available and within permissible range (4.4V to 5.25V) on the USB host port receptacle. Lower </a:t>
            </a:r>
            <a:r>
              <a:rPr lang="en-US" dirty="0" smtClean="0"/>
              <a:t>VBUS voltages </a:t>
            </a:r>
            <a:r>
              <a:rPr lang="en-US" dirty="0"/>
              <a:t>due to excessive current draw may cause USB devices to disconnect intermittently or fail enumeration. Try connecting a different USB device.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Long cables may cause malfunction due to signal quality issues. Use short cables if possible.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31480"/>
            <a:ext cx="1462829" cy="162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Elbow Connector 7"/>
          <p:cNvCxnSpPr/>
          <p:nvPr/>
        </p:nvCxnSpPr>
        <p:spPr>
          <a:xfrm rot="10800000" flipV="1">
            <a:off x="3995936" y="3647454"/>
            <a:ext cx="1152128" cy="576064"/>
          </a:xfrm>
          <a:prstGeom prst="bentConnector3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 bwMode="auto">
          <a:xfrm>
            <a:off x="5148064" y="3539732"/>
            <a:ext cx="13191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Test Point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8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Contents</a:t>
            </a:r>
            <a:endParaRPr lang="en-IN"/>
          </a:p>
        </p:txBody>
      </p:sp>
      <p:sp>
        <p:nvSpPr>
          <p:cNvPr id="37" name="Text Placeholder 36"/>
          <p:cNvSpPr>
            <a:spLocks noGrp="1"/>
          </p:cNvSpPr>
          <p:nvPr>
            <p:ph type="body" idx="17"/>
          </p:nvPr>
        </p:nvSpPr>
        <p:spPr>
          <a:xfrm>
            <a:off x="971500" y="1268412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Overview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971501" y="1916493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Requirements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9"/>
          </p:nvPr>
        </p:nvSpPr>
        <p:spPr>
          <a:xfrm>
            <a:off x="971501" y="2564574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Setup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0"/>
          </p:nvPr>
        </p:nvSpPr>
        <p:spPr>
          <a:xfrm>
            <a:off x="971501" y="3212655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Implementing the application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21"/>
          </p:nvPr>
        </p:nvSpPr>
        <p:spPr>
          <a:xfrm>
            <a:off x="971501" y="3860736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How to test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971501" y="4508817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Debug hints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/>
          </p:nvPr>
        </p:nvSpPr>
        <p:spPr>
          <a:xfrm>
            <a:off x="971501" y="5156898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dirty="0" smtClean="0"/>
              <a:t>Further reading</a:t>
            </a:r>
            <a:endParaRPr lang="en-IN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4"/>
          </p:nvPr>
        </p:nvSpPr>
        <p:spPr>
          <a:xfrm>
            <a:off x="971501" y="5804979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Limitations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idx="28"/>
          </p:nvPr>
        </p:nvSpPr>
        <p:spPr>
          <a:xfrm>
            <a:off x="250825" y="1268412"/>
            <a:ext cx="576000" cy="576072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6" name="Text Placeholder 45"/>
          <p:cNvSpPr>
            <a:spLocks noGrp="1"/>
          </p:cNvSpPr>
          <p:nvPr>
            <p:ph type="body" idx="29"/>
          </p:nvPr>
        </p:nvSpPr>
        <p:spPr>
          <a:xfrm>
            <a:off x="250825" y="1916593"/>
            <a:ext cx="576000" cy="576072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7" name="Text Placeholder 46"/>
          <p:cNvSpPr>
            <a:spLocks noGrp="1"/>
          </p:cNvSpPr>
          <p:nvPr>
            <p:ph type="body" idx="30"/>
          </p:nvPr>
        </p:nvSpPr>
        <p:spPr>
          <a:xfrm>
            <a:off x="250825" y="2564774"/>
            <a:ext cx="576000" cy="576072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8" name="Text Placeholder 47"/>
          <p:cNvSpPr>
            <a:spLocks noGrp="1"/>
          </p:cNvSpPr>
          <p:nvPr>
            <p:ph type="body" idx="31"/>
          </p:nvPr>
        </p:nvSpPr>
        <p:spPr>
          <a:xfrm>
            <a:off x="250825" y="3212955"/>
            <a:ext cx="576000" cy="576072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49" name="Text Placeholder 48"/>
          <p:cNvSpPr>
            <a:spLocks noGrp="1"/>
          </p:cNvSpPr>
          <p:nvPr>
            <p:ph type="body" idx="32"/>
          </p:nvPr>
        </p:nvSpPr>
        <p:spPr>
          <a:xfrm>
            <a:off x="250825" y="3861136"/>
            <a:ext cx="576000" cy="576072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0" name="Text Placeholder 49"/>
          <p:cNvSpPr>
            <a:spLocks noGrp="1"/>
          </p:cNvSpPr>
          <p:nvPr>
            <p:ph type="body" idx="33"/>
          </p:nvPr>
        </p:nvSpPr>
        <p:spPr>
          <a:xfrm>
            <a:off x="250825" y="4509317"/>
            <a:ext cx="576000" cy="576072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1" name="Text Placeholder 50"/>
          <p:cNvSpPr>
            <a:spLocks noGrp="1"/>
          </p:cNvSpPr>
          <p:nvPr>
            <p:ph type="body" idx="34"/>
          </p:nvPr>
        </p:nvSpPr>
        <p:spPr>
          <a:xfrm>
            <a:off x="250825" y="5157498"/>
            <a:ext cx="576000" cy="576072"/>
          </a:xfrm>
        </p:spPr>
        <p:txBody>
          <a:bodyPr/>
          <a:lstStyle/>
          <a:p>
            <a:r>
              <a:rPr lang="en-IN" smtClean="0"/>
              <a:t>7</a:t>
            </a:r>
            <a:endParaRPr lang="en-IN"/>
          </a:p>
        </p:txBody>
      </p:sp>
      <p:sp>
        <p:nvSpPr>
          <p:cNvPr id="52" name="Text Placeholder 51"/>
          <p:cNvSpPr>
            <a:spLocks noGrp="1"/>
          </p:cNvSpPr>
          <p:nvPr>
            <p:ph type="body" idx="35"/>
          </p:nvPr>
        </p:nvSpPr>
        <p:spPr>
          <a:xfrm>
            <a:off x="250825" y="5805678"/>
            <a:ext cx="576000" cy="576072"/>
          </a:xfrm>
        </p:spPr>
        <p:txBody>
          <a:bodyPr/>
          <a:lstStyle/>
          <a:p>
            <a:r>
              <a:rPr lang="en-IN" smtClean="0"/>
              <a:t>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534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Further reading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50824" y="1268413"/>
            <a:ext cx="8641655" cy="5282895"/>
          </a:xfrm>
        </p:spPr>
        <p:txBody>
          <a:bodyPr>
            <a:normAutofit fontScale="47500" lnSpcReduction="20000"/>
          </a:bodyPr>
          <a:lstStyle/>
          <a:p>
            <a:r>
              <a:rPr lang="en-GB" sz="4200" dirty="0" smtClean="0"/>
              <a:t>USB specifications and Micro-USB cables and connectors specification</a:t>
            </a:r>
          </a:p>
          <a:p>
            <a:pPr marL="288000" lvl="1" indent="0">
              <a:buNone/>
            </a:pPr>
            <a:r>
              <a:rPr lang="en-GB" sz="4200" dirty="0" smtClean="0">
                <a:hlinkClick r:id="rId4"/>
              </a:rPr>
              <a:t>http</a:t>
            </a:r>
            <a:r>
              <a:rPr lang="en-GB" sz="4200" dirty="0">
                <a:hlinkClick r:id="rId4"/>
              </a:rPr>
              <a:t>://www.usb.org/developers/docs/usb20_docs</a:t>
            </a:r>
            <a:r>
              <a:rPr lang="en-GB" sz="4200" dirty="0" smtClean="0">
                <a:hlinkClick r:id="rId4"/>
              </a:rPr>
              <a:t>/</a:t>
            </a:r>
            <a:endParaRPr lang="en-GB" sz="4200" dirty="0" smtClean="0"/>
          </a:p>
          <a:p>
            <a:pPr marL="288000" lvl="1" indent="0">
              <a:buNone/>
            </a:pPr>
            <a:endParaRPr lang="en-GB" sz="4200" dirty="0" smtClean="0"/>
          </a:p>
          <a:p>
            <a:r>
              <a:rPr lang="en-GB" sz="4200" dirty="0" smtClean="0"/>
              <a:t>Mass </a:t>
            </a:r>
            <a:r>
              <a:rPr lang="en-GB" sz="4200" dirty="0"/>
              <a:t>s</a:t>
            </a:r>
            <a:r>
              <a:rPr lang="en-GB" sz="4200" dirty="0" smtClean="0"/>
              <a:t>torage class specifications </a:t>
            </a:r>
          </a:p>
          <a:p>
            <a:pPr lvl="2"/>
            <a:r>
              <a:rPr lang="en-GB" sz="4200" dirty="0"/>
              <a:t>Mass </a:t>
            </a:r>
            <a:r>
              <a:rPr lang="en-GB" sz="4200" dirty="0" smtClean="0"/>
              <a:t>storage class specification overview</a:t>
            </a:r>
            <a:endParaRPr lang="en-GB" sz="4200" dirty="0"/>
          </a:p>
          <a:p>
            <a:pPr lvl="2"/>
            <a:r>
              <a:rPr lang="en-GB" sz="4200" dirty="0"/>
              <a:t>Mass </a:t>
            </a:r>
            <a:r>
              <a:rPr lang="en-GB" sz="4200" dirty="0" smtClean="0"/>
              <a:t>storage </a:t>
            </a:r>
            <a:r>
              <a:rPr lang="en-GB" sz="4200" dirty="0"/>
              <a:t>c</a:t>
            </a:r>
            <a:r>
              <a:rPr lang="en-GB" sz="4200" dirty="0" smtClean="0"/>
              <a:t>lass bulk only</a:t>
            </a:r>
          </a:p>
          <a:p>
            <a:pPr marL="288000" lvl="1" indent="0">
              <a:buNone/>
            </a:pPr>
            <a:r>
              <a:rPr lang="en-GB" sz="4200" dirty="0" smtClean="0">
                <a:hlinkClick r:id="rId5"/>
              </a:rPr>
              <a:t>http</a:t>
            </a:r>
            <a:r>
              <a:rPr lang="en-GB" sz="4200" dirty="0">
                <a:hlinkClick r:id="rId5"/>
              </a:rPr>
              <a:t>://www.usb.org/developers/docs/devclass_docs</a:t>
            </a:r>
            <a:r>
              <a:rPr lang="en-GB" sz="4200" dirty="0" smtClean="0">
                <a:hlinkClick r:id="rId5"/>
              </a:rPr>
              <a:t>/</a:t>
            </a:r>
            <a:endParaRPr lang="en-GB" sz="4200" dirty="0" smtClean="0"/>
          </a:p>
          <a:p>
            <a:pPr marL="288000" lvl="1" indent="0">
              <a:buNone/>
            </a:pPr>
            <a:endParaRPr lang="en-GB" sz="4200" dirty="0"/>
          </a:p>
          <a:p>
            <a:r>
              <a:rPr lang="en-GB" sz="4200" dirty="0" smtClean="0"/>
              <a:t>SCSI specifications </a:t>
            </a:r>
          </a:p>
          <a:p>
            <a:pPr marL="288000" lvl="1" indent="0">
              <a:buNone/>
            </a:pPr>
            <a:r>
              <a:rPr lang="en-GB" sz="4200" dirty="0" smtClean="0">
                <a:hlinkClick r:id="rId6"/>
              </a:rPr>
              <a:t>www.t10.org</a:t>
            </a:r>
            <a:endParaRPr lang="en-GB" sz="4200" dirty="0" smtClean="0"/>
          </a:p>
          <a:p>
            <a:pPr marL="288000" lvl="1" indent="0">
              <a:buNone/>
            </a:pPr>
            <a:endParaRPr lang="en-GB" sz="4200" dirty="0" smtClean="0"/>
          </a:p>
          <a:p>
            <a:r>
              <a:rPr lang="en-GB" sz="4200" dirty="0" smtClean="0"/>
              <a:t>CMSIS USB host API specification</a:t>
            </a:r>
          </a:p>
          <a:p>
            <a:pPr marL="288000" lvl="1" indent="0">
              <a:buNone/>
            </a:pPr>
            <a:r>
              <a:rPr lang="en-GB" sz="4200" dirty="0">
                <a:hlinkClick r:id="rId7"/>
              </a:rPr>
              <a:t>https://www.keil.com/pack/doc/CMSIS/Driver/html/group__usb__interface__</a:t>
            </a:r>
            <a:r>
              <a:rPr lang="en-GB" sz="4200" dirty="0" smtClean="0">
                <a:hlinkClick r:id="rId7"/>
              </a:rPr>
              <a:t>gr.html</a:t>
            </a:r>
            <a:endParaRPr lang="en-GB" sz="4200" dirty="0" smtClean="0"/>
          </a:p>
          <a:p>
            <a:pPr marL="288000" lvl="1" indent="0">
              <a:buNone/>
            </a:pPr>
            <a:endParaRPr lang="en-GB" sz="5000" dirty="0"/>
          </a:p>
          <a:p>
            <a:pPr marL="288000" lvl="1" indent="0">
              <a:buNone/>
            </a:pPr>
            <a:endParaRPr lang="en-US" sz="2500" dirty="0" smtClean="0"/>
          </a:p>
          <a:p>
            <a:pPr marL="288000" lvl="1" indent="0">
              <a:buNone/>
            </a:pPr>
            <a:endParaRPr lang="en-US" sz="1800" dirty="0" smtClean="0"/>
          </a:p>
          <a:p>
            <a:pPr marL="288000" lvl="1" indent="0">
              <a:buNone/>
            </a:pPr>
            <a:endParaRPr lang="en-US" sz="1800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1CE892-DF73-4337-8EFB-E11694675A00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287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Contents</a:t>
            </a:r>
            <a:endParaRPr lang="en-IN"/>
          </a:p>
        </p:txBody>
      </p:sp>
      <p:sp>
        <p:nvSpPr>
          <p:cNvPr id="37" name="Text Placeholder 36"/>
          <p:cNvSpPr>
            <a:spLocks noGrp="1"/>
          </p:cNvSpPr>
          <p:nvPr>
            <p:ph type="body" idx="17"/>
          </p:nvPr>
        </p:nvSpPr>
        <p:spPr>
          <a:xfrm>
            <a:off x="971500" y="1268412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Overview</a:t>
            </a:r>
            <a:endParaRPr lang="en-IN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971501" y="1916493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Requirements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9"/>
          </p:nvPr>
        </p:nvSpPr>
        <p:spPr>
          <a:xfrm>
            <a:off x="971501" y="2564574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Setup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0"/>
          </p:nvPr>
        </p:nvSpPr>
        <p:spPr>
          <a:xfrm>
            <a:off x="971501" y="3212655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Implementing the application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21"/>
          </p:nvPr>
        </p:nvSpPr>
        <p:spPr>
          <a:xfrm>
            <a:off x="971501" y="3860736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How to test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971501" y="4508817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Debug hints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/>
          </p:nvPr>
        </p:nvSpPr>
        <p:spPr>
          <a:xfrm>
            <a:off x="971501" y="5156898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US" dirty="0" smtClean="0">
                <a:solidFill>
                  <a:schemeClr val="accent2"/>
                </a:solidFill>
              </a:rPr>
              <a:t>Further reading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4"/>
          </p:nvPr>
        </p:nvSpPr>
        <p:spPr>
          <a:xfrm>
            <a:off x="971501" y="5804979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Limitations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idx="28"/>
          </p:nvPr>
        </p:nvSpPr>
        <p:spPr>
          <a:xfrm>
            <a:off x="250825" y="1268412"/>
            <a:ext cx="576000" cy="576072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6" name="Text Placeholder 45"/>
          <p:cNvSpPr>
            <a:spLocks noGrp="1"/>
          </p:cNvSpPr>
          <p:nvPr>
            <p:ph type="body" idx="29"/>
          </p:nvPr>
        </p:nvSpPr>
        <p:spPr>
          <a:xfrm>
            <a:off x="250825" y="1916593"/>
            <a:ext cx="576000" cy="576072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7" name="Text Placeholder 46"/>
          <p:cNvSpPr>
            <a:spLocks noGrp="1"/>
          </p:cNvSpPr>
          <p:nvPr>
            <p:ph type="body" idx="30"/>
          </p:nvPr>
        </p:nvSpPr>
        <p:spPr>
          <a:xfrm>
            <a:off x="250825" y="2564774"/>
            <a:ext cx="576000" cy="576072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8" name="Text Placeholder 47"/>
          <p:cNvSpPr>
            <a:spLocks noGrp="1"/>
          </p:cNvSpPr>
          <p:nvPr>
            <p:ph type="body" idx="31"/>
          </p:nvPr>
        </p:nvSpPr>
        <p:spPr>
          <a:xfrm>
            <a:off x="250825" y="3212955"/>
            <a:ext cx="576000" cy="576072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49" name="Text Placeholder 48"/>
          <p:cNvSpPr>
            <a:spLocks noGrp="1"/>
          </p:cNvSpPr>
          <p:nvPr>
            <p:ph type="body" idx="32"/>
          </p:nvPr>
        </p:nvSpPr>
        <p:spPr>
          <a:xfrm>
            <a:off x="250825" y="3861136"/>
            <a:ext cx="576000" cy="576072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0" name="Text Placeholder 49"/>
          <p:cNvSpPr>
            <a:spLocks noGrp="1"/>
          </p:cNvSpPr>
          <p:nvPr>
            <p:ph type="body" idx="33"/>
          </p:nvPr>
        </p:nvSpPr>
        <p:spPr>
          <a:xfrm>
            <a:off x="250825" y="4509317"/>
            <a:ext cx="576000" cy="576072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1" name="Text Placeholder 50"/>
          <p:cNvSpPr>
            <a:spLocks noGrp="1"/>
          </p:cNvSpPr>
          <p:nvPr>
            <p:ph type="body" idx="34"/>
          </p:nvPr>
        </p:nvSpPr>
        <p:spPr>
          <a:xfrm>
            <a:off x="250825" y="5157498"/>
            <a:ext cx="576000" cy="576072"/>
          </a:xfrm>
        </p:spPr>
        <p:txBody>
          <a:bodyPr/>
          <a:lstStyle/>
          <a:p>
            <a:r>
              <a:rPr lang="en-IN" smtClean="0"/>
              <a:t>7</a:t>
            </a:r>
            <a:endParaRPr lang="en-IN"/>
          </a:p>
        </p:txBody>
      </p:sp>
      <p:sp>
        <p:nvSpPr>
          <p:cNvPr id="52" name="Text Placeholder 51"/>
          <p:cNvSpPr>
            <a:spLocks noGrp="1"/>
          </p:cNvSpPr>
          <p:nvPr>
            <p:ph type="body" idx="35"/>
          </p:nvPr>
        </p:nvSpPr>
        <p:spPr>
          <a:xfrm>
            <a:off x="250825" y="5805678"/>
            <a:ext cx="576000" cy="576072"/>
          </a:xfrm>
        </p:spPr>
        <p:txBody>
          <a:bodyPr/>
          <a:lstStyle/>
          <a:p>
            <a:r>
              <a:rPr lang="en-IN" smtClean="0"/>
              <a:t>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10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FAT file system</a:t>
            </a:r>
          </a:p>
          <a:p>
            <a:pPr marL="288000" lvl="1" indent="0">
              <a:buNone/>
            </a:pPr>
            <a:r>
              <a:rPr lang="en-US" dirty="0">
                <a:hlinkClick r:id="rId2"/>
              </a:rPr>
              <a:t>http://elm-chan.org/fsw/ff/00index_e.html</a:t>
            </a:r>
            <a:endParaRPr lang="en-US" dirty="0"/>
          </a:p>
          <a:p>
            <a:pPr marL="288000" lvl="1" indent="0">
              <a:buNone/>
            </a:pPr>
            <a:endParaRPr lang="en-US" dirty="0"/>
          </a:p>
          <a:p>
            <a:r>
              <a:rPr lang="en-US" dirty="0"/>
              <a:t>LUFA USB stack </a:t>
            </a:r>
          </a:p>
          <a:p>
            <a:pPr marL="288000" lvl="1" indent="0">
              <a:buNone/>
            </a:pPr>
            <a:r>
              <a:rPr lang="en-US" dirty="0">
                <a:hlinkClick r:id="rId3"/>
              </a:rPr>
              <a:t>http://www.fourwalledcubicle.com/index.php</a:t>
            </a:r>
            <a:endParaRPr lang="en-US" dirty="0"/>
          </a:p>
          <a:p>
            <a:endParaRPr lang="en-GB" dirty="0" smtClean="0"/>
          </a:p>
          <a:p>
            <a:r>
              <a:rPr lang="en-GB" dirty="0" smtClean="0"/>
              <a:t>Books</a:t>
            </a:r>
            <a:endParaRPr lang="en-GB" dirty="0"/>
          </a:p>
          <a:p>
            <a:pPr lvl="1"/>
            <a:r>
              <a:rPr lang="en-IN" dirty="0">
                <a:ea typeface="+mn-ea"/>
                <a:cs typeface="+mn-cs"/>
              </a:rPr>
              <a:t>USB Complete: The Developer's Guide, Jan </a:t>
            </a:r>
            <a:r>
              <a:rPr lang="en-IN" dirty="0" err="1">
                <a:ea typeface="+mn-ea"/>
                <a:cs typeface="+mn-cs"/>
              </a:rPr>
              <a:t>Axelson</a:t>
            </a:r>
            <a:endParaRPr lang="en-IN" dirty="0">
              <a:ea typeface="+mn-ea"/>
              <a:cs typeface="+mn-cs"/>
            </a:endParaRPr>
          </a:p>
          <a:p>
            <a:pPr lvl="1"/>
            <a:r>
              <a:rPr lang="en-IN" dirty="0">
                <a:ea typeface="+mn-ea"/>
                <a:cs typeface="+mn-cs"/>
              </a:rPr>
              <a:t>USB Mass Storage: Designing and Programming Devices and Embedded Hosts, Jan </a:t>
            </a:r>
            <a:r>
              <a:rPr lang="en-IN" dirty="0" err="1">
                <a:ea typeface="+mn-ea"/>
                <a:cs typeface="+mn-cs"/>
              </a:rPr>
              <a:t>Axelson</a:t>
            </a:r>
            <a:endParaRPr lang="en-IN" dirty="0"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099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Contents</a:t>
            </a:r>
            <a:endParaRPr lang="en-IN"/>
          </a:p>
        </p:txBody>
      </p:sp>
      <p:sp>
        <p:nvSpPr>
          <p:cNvPr id="37" name="Text Placeholder 36"/>
          <p:cNvSpPr>
            <a:spLocks noGrp="1"/>
          </p:cNvSpPr>
          <p:nvPr>
            <p:ph type="body" idx="17"/>
          </p:nvPr>
        </p:nvSpPr>
        <p:spPr>
          <a:xfrm>
            <a:off x="971500" y="1268412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Overview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971501" y="1916493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Requirements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9"/>
          </p:nvPr>
        </p:nvSpPr>
        <p:spPr>
          <a:xfrm>
            <a:off x="971501" y="2564574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Setup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0"/>
          </p:nvPr>
        </p:nvSpPr>
        <p:spPr>
          <a:xfrm>
            <a:off x="971501" y="3212655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Implementing the application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21"/>
          </p:nvPr>
        </p:nvSpPr>
        <p:spPr>
          <a:xfrm>
            <a:off x="971501" y="3860736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How to test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971501" y="4508817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Debug hints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/>
          </p:nvPr>
        </p:nvSpPr>
        <p:spPr>
          <a:xfrm>
            <a:off x="971501" y="5156898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dirty="0" smtClean="0">
                <a:solidFill>
                  <a:schemeClr val="accent2"/>
                </a:solidFill>
              </a:rPr>
              <a:t>Further reading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4"/>
          </p:nvPr>
        </p:nvSpPr>
        <p:spPr>
          <a:xfrm>
            <a:off x="971501" y="5804979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Limitations</a:t>
            </a:r>
            <a:endParaRPr lang="en-IN"/>
          </a:p>
        </p:txBody>
      </p:sp>
      <p:sp>
        <p:nvSpPr>
          <p:cNvPr id="45" name="Text Placeholder 44"/>
          <p:cNvSpPr>
            <a:spLocks noGrp="1"/>
          </p:cNvSpPr>
          <p:nvPr>
            <p:ph type="body" idx="28"/>
          </p:nvPr>
        </p:nvSpPr>
        <p:spPr>
          <a:xfrm>
            <a:off x="250825" y="1268412"/>
            <a:ext cx="576000" cy="576072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6" name="Text Placeholder 45"/>
          <p:cNvSpPr>
            <a:spLocks noGrp="1"/>
          </p:cNvSpPr>
          <p:nvPr>
            <p:ph type="body" idx="29"/>
          </p:nvPr>
        </p:nvSpPr>
        <p:spPr>
          <a:xfrm>
            <a:off x="250825" y="1916593"/>
            <a:ext cx="576000" cy="576072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7" name="Text Placeholder 46"/>
          <p:cNvSpPr>
            <a:spLocks noGrp="1"/>
          </p:cNvSpPr>
          <p:nvPr>
            <p:ph type="body" idx="30"/>
          </p:nvPr>
        </p:nvSpPr>
        <p:spPr>
          <a:xfrm>
            <a:off x="250825" y="2564774"/>
            <a:ext cx="576000" cy="576072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8" name="Text Placeholder 47"/>
          <p:cNvSpPr>
            <a:spLocks noGrp="1"/>
          </p:cNvSpPr>
          <p:nvPr>
            <p:ph type="body" idx="31"/>
          </p:nvPr>
        </p:nvSpPr>
        <p:spPr>
          <a:xfrm>
            <a:off x="250825" y="3212955"/>
            <a:ext cx="576000" cy="576072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49" name="Text Placeholder 48"/>
          <p:cNvSpPr>
            <a:spLocks noGrp="1"/>
          </p:cNvSpPr>
          <p:nvPr>
            <p:ph type="body" idx="32"/>
          </p:nvPr>
        </p:nvSpPr>
        <p:spPr>
          <a:xfrm>
            <a:off x="250825" y="3861136"/>
            <a:ext cx="576000" cy="576072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0" name="Text Placeholder 49"/>
          <p:cNvSpPr>
            <a:spLocks noGrp="1"/>
          </p:cNvSpPr>
          <p:nvPr>
            <p:ph type="body" idx="33"/>
          </p:nvPr>
        </p:nvSpPr>
        <p:spPr>
          <a:xfrm>
            <a:off x="250825" y="4509317"/>
            <a:ext cx="576000" cy="576072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1" name="Text Placeholder 50"/>
          <p:cNvSpPr>
            <a:spLocks noGrp="1"/>
          </p:cNvSpPr>
          <p:nvPr>
            <p:ph type="body" idx="34"/>
          </p:nvPr>
        </p:nvSpPr>
        <p:spPr>
          <a:xfrm>
            <a:off x="250825" y="5157498"/>
            <a:ext cx="576000" cy="576072"/>
          </a:xfrm>
        </p:spPr>
        <p:txBody>
          <a:bodyPr/>
          <a:lstStyle/>
          <a:p>
            <a:r>
              <a:rPr lang="en-IN" smtClean="0"/>
              <a:t>7</a:t>
            </a:r>
            <a:endParaRPr lang="en-IN"/>
          </a:p>
        </p:txBody>
      </p:sp>
      <p:sp>
        <p:nvSpPr>
          <p:cNvPr id="52" name="Text Placeholder 51"/>
          <p:cNvSpPr>
            <a:spLocks noGrp="1"/>
          </p:cNvSpPr>
          <p:nvPr>
            <p:ph type="body" idx="35"/>
          </p:nvPr>
        </p:nvSpPr>
        <p:spPr>
          <a:xfrm>
            <a:off x="250825" y="5805678"/>
            <a:ext cx="576000" cy="576072"/>
          </a:xfrm>
        </p:spPr>
        <p:txBody>
          <a:bodyPr/>
          <a:lstStyle/>
          <a:p>
            <a:r>
              <a:rPr lang="en-IN" smtClean="0"/>
              <a:t>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490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FAT </a:t>
            </a:r>
            <a:r>
              <a:rPr lang="en-US" dirty="0"/>
              <a:t>File system supports only short file names i.e. in 8.3 format.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USB Hubs are not supported</a:t>
            </a:r>
          </a:p>
          <a:p>
            <a:pPr>
              <a:lnSpc>
                <a:spcPct val="120000"/>
              </a:lnSpc>
            </a:pPr>
            <a:r>
              <a:rPr lang="en-US" dirty="0"/>
              <a:t>Over current protection is not supported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DMA Transfers are not supported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Low level driver does not support isochronous transfers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91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50824" y="3861048"/>
            <a:ext cx="8641655" cy="2520702"/>
          </a:xfrm>
        </p:spPr>
        <p:txBody>
          <a:bodyPr>
            <a:normAutofit fontScale="62500" lnSpcReduction="20000"/>
          </a:bodyPr>
          <a:lstStyle/>
          <a:p>
            <a:endParaRPr lang="en-IN" dirty="0"/>
          </a:p>
          <a:p>
            <a:pPr>
              <a:lnSpc>
                <a:spcPct val="120000"/>
              </a:lnSpc>
            </a:pPr>
            <a:r>
              <a:rPr lang="en-IN" dirty="0"/>
              <a:t>This example demonstrates the implementation of </a:t>
            </a:r>
            <a:r>
              <a:rPr lang="en-IN" dirty="0" smtClean="0"/>
              <a:t> USB host mass storage functionality. It </a:t>
            </a:r>
            <a:r>
              <a:rPr lang="en-IN" dirty="0"/>
              <a:t>is based on the </a:t>
            </a:r>
            <a:r>
              <a:rPr lang="en-IN" dirty="0" smtClean="0"/>
              <a:t>free LUFA USB host stack </a:t>
            </a:r>
            <a:r>
              <a:rPr lang="en-IN" dirty="0"/>
              <a:t>implementation which is ported to </a:t>
            </a:r>
            <a:r>
              <a:rPr lang="en-IN" dirty="0" smtClean="0"/>
              <a:t>XMC4500 </a:t>
            </a:r>
            <a:r>
              <a:rPr lang="en-IN" dirty="0"/>
              <a:t>family and provided within this example. </a:t>
            </a:r>
          </a:p>
          <a:p>
            <a:pPr>
              <a:lnSpc>
                <a:spcPct val="120000"/>
              </a:lnSpc>
            </a:pPr>
            <a:r>
              <a:rPr lang="en-IN" dirty="0"/>
              <a:t>Within this documentation you will be guided through all the building blocks of a typical </a:t>
            </a:r>
            <a:r>
              <a:rPr lang="en-IN" dirty="0" smtClean="0"/>
              <a:t>USB </a:t>
            </a:r>
            <a:r>
              <a:rPr lang="en-IN" dirty="0"/>
              <a:t>h</a:t>
            </a:r>
            <a:r>
              <a:rPr lang="en-IN" dirty="0" smtClean="0"/>
              <a:t>ost mass storage application </a:t>
            </a:r>
            <a:r>
              <a:rPr lang="en-IN" dirty="0"/>
              <a:t>on the </a:t>
            </a:r>
            <a:r>
              <a:rPr lang="en-IN" dirty="0" smtClean="0"/>
              <a:t>XMC4500 </a:t>
            </a:r>
            <a:r>
              <a:rPr lang="en-IN" dirty="0"/>
              <a:t>family. You </a:t>
            </a:r>
            <a:r>
              <a:rPr lang="en-IN" dirty="0" smtClean="0"/>
              <a:t>will be able to connect a USB flash drive device supporting the FAT file system to the host and perform file read and write access to the device.</a:t>
            </a:r>
            <a:endParaRPr lang="en-IN" dirty="0"/>
          </a:p>
          <a:p>
            <a:pPr>
              <a:lnSpc>
                <a:spcPct val="120000"/>
              </a:lnSpc>
            </a:pPr>
            <a:r>
              <a:rPr lang="en-IN" dirty="0"/>
              <a:t>As a result you will be enabled to implement your own </a:t>
            </a:r>
            <a:r>
              <a:rPr lang="en-IN" dirty="0" smtClean="0"/>
              <a:t>USB host mass storage functionality on </a:t>
            </a:r>
            <a:r>
              <a:rPr lang="en-IN" dirty="0"/>
              <a:t>the </a:t>
            </a:r>
            <a:r>
              <a:rPr lang="en-IN" dirty="0" smtClean="0"/>
              <a:t>XMC4500 </a:t>
            </a:r>
            <a:r>
              <a:rPr lang="en-IN" dirty="0"/>
              <a:t>family. </a:t>
            </a:r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1CE892-DF73-4337-8EFB-E11694675A0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5" y="979481"/>
            <a:ext cx="3600400" cy="31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028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Contents</a:t>
            </a:r>
            <a:endParaRPr lang="en-IN"/>
          </a:p>
        </p:txBody>
      </p:sp>
      <p:sp>
        <p:nvSpPr>
          <p:cNvPr id="37" name="Text Placeholder 36"/>
          <p:cNvSpPr>
            <a:spLocks noGrp="1"/>
          </p:cNvSpPr>
          <p:nvPr>
            <p:ph type="body" idx="17"/>
          </p:nvPr>
        </p:nvSpPr>
        <p:spPr>
          <a:xfrm>
            <a:off x="971500" y="1268412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Overview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971501" y="1916493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Requirements</a:t>
            </a:r>
            <a:endParaRPr lang="en-IN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9"/>
          </p:nvPr>
        </p:nvSpPr>
        <p:spPr>
          <a:xfrm>
            <a:off x="971501" y="2564574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Setup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0"/>
          </p:nvPr>
        </p:nvSpPr>
        <p:spPr>
          <a:xfrm>
            <a:off x="971501" y="3212655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Implementing the application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21"/>
          </p:nvPr>
        </p:nvSpPr>
        <p:spPr>
          <a:xfrm>
            <a:off x="971501" y="3860736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How to test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971501" y="4508817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Debug hints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/>
          </p:nvPr>
        </p:nvSpPr>
        <p:spPr>
          <a:xfrm>
            <a:off x="971501" y="5156898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dirty="0" smtClean="0">
                <a:solidFill>
                  <a:schemeClr val="accent2"/>
                </a:solidFill>
              </a:rPr>
              <a:t>Further reading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4"/>
          </p:nvPr>
        </p:nvSpPr>
        <p:spPr>
          <a:xfrm>
            <a:off x="971501" y="5804979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Limitations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idx="28"/>
          </p:nvPr>
        </p:nvSpPr>
        <p:spPr>
          <a:xfrm>
            <a:off x="250825" y="1268412"/>
            <a:ext cx="576000" cy="576072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6" name="Text Placeholder 45"/>
          <p:cNvSpPr>
            <a:spLocks noGrp="1"/>
          </p:cNvSpPr>
          <p:nvPr>
            <p:ph type="body" idx="29"/>
          </p:nvPr>
        </p:nvSpPr>
        <p:spPr>
          <a:xfrm>
            <a:off x="250825" y="1916593"/>
            <a:ext cx="576000" cy="576072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7" name="Text Placeholder 46"/>
          <p:cNvSpPr>
            <a:spLocks noGrp="1"/>
          </p:cNvSpPr>
          <p:nvPr>
            <p:ph type="body" idx="30"/>
          </p:nvPr>
        </p:nvSpPr>
        <p:spPr>
          <a:xfrm>
            <a:off x="250825" y="2564774"/>
            <a:ext cx="576000" cy="576072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8" name="Text Placeholder 47"/>
          <p:cNvSpPr>
            <a:spLocks noGrp="1"/>
          </p:cNvSpPr>
          <p:nvPr>
            <p:ph type="body" idx="31"/>
          </p:nvPr>
        </p:nvSpPr>
        <p:spPr>
          <a:xfrm>
            <a:off x="250825" y="3212955"/>
            <a:ext cx="576000" cy="576072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49" name="Text Placeholder 48"/>
          <p:cNvSpPr>
            <a:spLocks noGrp="1"/>
          </p:cNvSpPr>
          <p:nvPr>
            <p:ph type="body" idx="32"/>
          </p:nvPr>
        </p:nvSpPr>
        <p:spPr>
          <a:xfrm>
            <a:off x="250825" y="3861136"/>
            <a:ext cx="576000" cy="576072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0" name="Text Placeholder 49"/>
          <p:cNvSpPr>
            <a:spLocks noGrp="1"/>
          </p:cNvSpPr>
          <p:nvPr>
            <p:ph type="body" idx="33"/>
          </p:nvPr>
        </p:nvSpPr>
        <p:spPr>
          <a:xfrm>
            <a:off x="250825" y="4509317"/>
            <a:ext cx="576000" cy="576072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1" name="Text Placeholder 50"/>
          <p:cNvSpPr>
            <a:spLocks noGrp="1"/>
          </p:cNvSpPr>
          <p:nvPr>
            <p:ph type="body" idx="34"/>
          </p:nvPr>
        </p:nvSpPr>
        <p:spPr>
          <a:xfrm>
            <a:off x="250825" y="5157498"/>
            <a:ext cx="576000" cy="576072"/>
          </a:xfrm>
        </p:spPr>
        <p:txBody>
          <a:bodyPr/>
          <a:lstStyle/>
          <a:p>
            <a:r>
              <a:rPr lang="en-IN" smtClean="0"/>
              <a:t>7</a:t>
            </a:r>
            <a:endParaRPr lang="en-IN"/>
          </a:p>
        </p:txBody>
      </p:sp>
      <p:sp>
        <p:nvSpPr>
          <p:cNvPr id="52" name="Text Placeholder 51"/>
          <p:cNvSpPr>
            <a:spLocks noGrp="1"/>
          </p:cNvSpPr>
          <p:nvPr>
            <p:ph type="body" idx="35"/>
          </p:nvPr>
        </p:nvSpPr>
        <p:spPr>
          <a:xfrm>
            <a:off x="250825" y="5805678"/>
            <a:ext cx="576000" cy="576072"/>
          </a:xfrm>
        </p:spPr>
        <p:txBody>
          <a:bodyPr/>
          <a:lstStyle/>
          <a:p>
            <a:r>
              <a:rPr lang="en-IN" smtClean="0"/>
              <a:t>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27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Requirements - hardware</a:t>
            </a:r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1CE892-DF73-4337-8EFB-E11694675A0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716016" y="1268413"/>
            <a:ext cx="4176463" cy="5113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/>
              <a:t>XMC4500 </a:t>
            </a:r>
            <a:r>
              <a:rPr lang="en-IN" dirty="0"/>
              <a:t>General Purpose </a:t>
            </a:r>
            <a:r>
              <a:rPr lang="en-IN" dirty="0" smtClean="0"/>
              <a:t>board </a:t>
            </a:r>
            <a:r>
              <a:rPr lang="en-US" dirty="0" smtClean="0"/>
              <a:t>CPU_45A-V3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USB cable micro-A plug to standard-A receptacle for host example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USB </a:t>
            </a:r>
            <a:r>
              <a:rPr lang="en-US" dirty="0"/>
              <a:t>c</a:t>
            </a:r>
            <a:r>
              <a:rPr lang="en-US" dirty="0" smtClean="0"/>
              <a:t>able micro-B plug to standard-A plug for debugging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USB flash drive</a:t>
            </a:r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774618" y="2678807"/>
            <a:ext cx="3365993" cy="678185"/>
            <a:chOff x="774618" y="2506414"/>
            <a:chExt cx="3365993" cy="678185"/>
          </a:xfrm>
        </p:grpSpPr>
        <p:grpSp>
          <p:nvGrpSpPr>
            <p:cNvPr id="11" name="Group 10"/>
            <p:cNvGrpSpPr/>
            <p:nvPr/>
          </p:nvGrpSpPr>
          <p:grpSpPr>
            <a:xfrm>
              <a:off x="836606" y="2859118"/>
              <a:ext cx="648072" cy="288032"/>
              <a:chOff x="3863546" y="2628286"/>
              <a:chExt cx="648072" cy="288032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3863546" y="2667964"/>
                <a:ext cx="216024" cy="21602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72000" tIns="72000" rIns="72000" bIns="72000" rtlCol="0" anchor="ctr"/>
              <a:lstStyle/>
              <a:p>
                <a:pPr algn="ctr" eaLnBrk="0" hangingPunct="0"/>
                <a:endParaRPr lang="en-IN" sz="1600" dirty="0" smtClean="0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4079570" y="2628286"/>
                <a:ext cx="432048" cy="2880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72000" tIns="72000" rIns="72000" bIns="72000" rtlCol="0" anchor="ctr"/>
              <a:lstStyle/>
              <a:p>
                <a:pPr algn="ctr" eaLnBrk="0" hangingPunct="0"/>
                <a:endParaRPr lang="en-IN" sz="1600" dirty="0" smtClean="0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 bwMode="auto">
            <a:xfrm>
              <a:off x="3347864" y="2822817"/>
              <a:ext cx="527016" cy="36178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3082133" y="2506414"/>
              <a:ext cx="105847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000" kern="0" dirty="0" err="1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Std</a:t>
              </a:r>
              <a:r>
                <a:rPr lang="en-US" sz="10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-A receptacle</a:t>
              </a:r>
              <a:endParaRPr lang="en-IN" sz="10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774618" y="2615589"/>
              <a:ext cx="105847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0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Micro-A plug</a:t>
              </a:r>
              <a:endParaRPr lang="en-IN" sz="1000" kern="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1484678" y="2996952"/>
              <a:ext cx="1863186" cy="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2502532" y="5175944"/>
            <a:ext cx="1763688" cy="466552"/>
            <a:chOff x="7380312" y="1599922"/>
            <a:chExt cx="1763688" cy="466552"/>
          </a:xfrm>
        </p:grpSpPr>
        <p:grpSp>
          <p:nvGrpSpPr>
            <p:cNvPr id="37" name="Group 36"/>
            <p:cNvGrpSpPr/>
            <p:nvPr/>
          </p:nvGrpSpPr>
          <p:grpSpPr>
            <a:xfrm>
              <a:off x="7380312" y="1599922"/>
              <a:ext cx="1368152" cy="466552"/>
              <a:chOff x="7380312" y="1599922"/>
              <a:chExt cx="1368152" cy="466552"/>
            </a:xfrm>
          </p:grpSpPr>
          <p:sp>
            <p:nvSpPr>
              <p:cNvPr id="39" name="Rounded Rectangle 38"/>
              <p:cNvSpPr/>
              <p:nvPr/>
            </p:nvSpPr>
            <p:spPr bwMode="auto">
              <a:xfrm>
                <a:off x="7740352" y="1599922"/>
                <a:ext cx="1008112" cy="46655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72000" tIns="72000" rIns="72000" bIns="72000" rtlCol="0" anchor="ctr"/>
              <a:lstStyle/>
              <a:p>
                <a:pPr algn="ctr" eaLnBrk="0" hangingPunct="0"/>
                <a:endParaRPr lang="en-IN" sz="1600" dirty="0" smtClean="0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7380312" y="1661562"/>
                <a:ext cx="360040" cy="3600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72000" tIns="72000" rIns="72000" bIns="72000" rtlCol="0" anchor="ctr"/>
              <a:lstStyle/>
              <a:p>
                <a:pPr algn="ctr" eaLnBrk="0" hangingPunct="0"/>
                <a:endParaRPr lang="en-IN" sz="1600" dirty="0" smtClean="0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7524328" y="1726686"/>
                <a:ext cx="72008" cy="72008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72000" tIns="72000" rIns="72000" bIns="72000" rtlCol="0" anchor="ctr"/>
              <a:lstStyle/>
              <a:p>
                <a:pPr algn="ctr" eaLnBrk="0" hangingPunct="0"/>
                <a:endParaRPr lang="en-IN" sz="1600" dirty="0" smtClean="0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7527218" y="1884844"/>
                <a:ext cx="72008" cy="72008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72000" tIns="72000" rIns="72000" bIns="72000" rtlCol="0" anchor="ctr"/>
              <a:lstStyle/>
              <a:p>
                <a:pPr algn="ctr" eaLnBrk="0" hangingPunct="0"/>
                <a:endParaRPr lang="en-IN" sz="1600" dirty="0" smtClean="0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 bwMode="auto">
            <a:xfrm>
              <a:off x="7866234" y="1726686"/>
              <a:ext cx="1277766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100" kern="0" dirty="0" smtClean="0">
                  <a:latin typeface="Eras Demi ITC" panose="020B0805030504020804" pitchFamily="34" charset="0"/>
                  <a:ea typeface="Verdana" pitchFamily="34" charset="0"/>
                  <a:cs typeface="Verdana" pitchFamily="34" charset="0"/>
                </a:rPr>
                <a:t>Flash Drive</a:t>
              </a:r>
              <a:endParaRPr lang="en-IN" sz="1100" kern="0" dirty="0" smtClean="0">
                <a:latin typeface="Eras Demi ITC" panose="020B0805030504020804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74618" y="3979887"/>
            <a:ext cx="3365993" cy="601241"/>
            <a:chOff x="774618" y="4123903"/>
            <a:chExt cx="3365993" cy="601241"/>
          </a:xfrm>
        </p:grpSpPr>
        <p:grpSp>
          <p:nvGrpSpPr>
            <p:cNvPr id="7" name="Group 6"/>
            <p:cNvGrpSpPr/>
            <p:nvPr/>
          </p:nvGrpSpPr>
          <p:grpSpPr>
            <a:xfrm>
              <a:off x="774618" y="4123903"/>
              <a:ext cx="3365993" cy="601241"/>
              <a:chOff x="774618" y="3873320"/>
              <a:chExt cx="3365993" cy="601241"/>
            </a:xfrm>
          </p:grpSpPr>
          <p:sp>
            <p:nvSpPr>
              <p:cNvPr id="28" name="TextBox 27"/>
              <p:cNvSpPr txBox="1"/>
              <p:nvPr/>
            </p:nvSpPr>
            <p:spPr bwMode="auto">
              <a:xfrm>
                <a:off x="3082133" y="3873320"/>
                <a:ext cx="1058478" cy="153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marR="0" algn="ctr" defTabSz="914400" eaLnBrk="0" fontAlgn="auto" latinLnBrk="0" hangingPunct="0">
                  <a:spcBef>
                    <a:spcPts val="0"/>
                  </a:spcBef>
                  <a:spcAft>
                    <a:spcPts val="300"/>
                  </a:spcAft>
                  <a:buClr>
                    <a:schemeClr val="accent1"/>
                  </a:buClr>
                  <a:buSzTx/>
                  <a:tabLst/>
                </a:pPr>
                <a:r>
                  <a:rPr lang="en-US" sz="1000" kern="0" dirty="0" err="1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Std</a:t>
                </a:r>
                <a:r>
                  <a:rPr lang="en-US" sz="1000" kern="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-A plug</a:t>
                </a:r>
                <a:endParaRPr lang="en-IN" sz="10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 bwMode="auto">
              <a:xfrm>
                <a:off x="774618" y="3905551"/>
                <a:ext cx="1058478" cy="153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marR="0" algn="ctr" defTabSz="914400" eaLnBrk="0" fontAlgn="auto" latinLnBrk="0" hangingPunct="0">
                  <a:spcBef>
                    <a:spcPts val="0"/>
                  </a:spcBef>
                  <a:spcAft>
                    <a:spcPts val="300"/>
                  </a:spcAft>
                  <a:buClr>
                    <a:schemeClr val="accent1"/>
                  </a:buClr>
                  <a:buSzTx/>
                  <a:tabLst/>
                </a:pPr>
                <a:r>
                  <a:rPr lang="en-US" sz="1000" kern="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Micro-B plug</a:t>
                </a:r>
                <a:endParaRPr lang="en-IN" sz="1000" kern="0" dirty="0" smtClean="0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836606" y="4112779"/>
                <a:ext cx="3038274" cy="361782"/>
                <a:chOff x="836606" y="4112779"/>
                <a:chExt cx="3038274" cy="361782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836606" y="4149080"/>
                  <a:ext cx="648072" cy="288032"/>
                  <a:chOff x="3863546" y="2628286"/>
                  <a:chExt cx="648072" cy="288032"/>
                </a:xfrm>
              </p:grpSpPr>
              <p:sp>
                <p:nvSpPr>
                  <p:cNvPr id="22" name="Rectangle 21"/>
                  <p:cNvSpPr/>
                  <p:nvPr/>
                </p:nvSpPr>
                <p:spPr bwMode="auto">
                  <a:xfrm>
                    <a:off x="3863546" y="2667964"/>
                    <a:ext cx="216024" cy="216024"/>
                  </a:xfrm>
                  <a:prstGeom prst="rect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72000" tIns="72000" rIns="72000" bIns="72000" rtlCol="0" anchor="ctr"/>
                  <a:lstStyle/>
                  <a:p>
                    <a:pPr algn="ctr" eaLnBrk="0" hangingPunct="0"/>
                    <a:endParaRPr lang="en-IN" sz="1600" dirty="0" smtClean="0">
                      <a:latin typeface="+mn-lt"/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26" name="Rectangle 25"/>
                  <p:cNvSpPr/>
                  <p:nvPr/>
                </p:nvSpPr>
                <p:spPr bwMode="auto">
                  <a:xfrm>
                    <a:off x="4079570" y="2628286"/>
                    <a:ext cx="432048" cy="28803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72000" tIns="72000" rIns="72000" bIns="72000" rtlCol="0" anchor="ctr"/>
                  <a:lstStyle/>
                  <a:p>
                    <a:pPr algn="ctr" eaLnBrk="0" hangingPunct="0"/>
                    <a:endParaRPr lang="en-IN" sz="1600" dirty="0" smtClean="0">
                      <a:latin typeface="+mn-lt"/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</p:grpSp>
            <p:sp>
              <p:nvSpPr>
                <p:cNvPr id="27" name="Rectangle 26"/>
                <p:cNvSpPr/>
                <p:nvPr/>
              </p:nvSpPr>
              <p:spPr bwMode="auto">
                <a:xfrm>
                  <a:off x="3347864" y="4112779"/>
                  <a:ext cx="527016" cy="36178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72000" tIns="72000" rIns="72000" bIns="72000" rtlCol="0" anchor="ctr"/>
                <a:lstStyle/>
                <a:p>
                  <a:pPr algn="ctr" eaLnBrk="0" hangingPunct="0"/>
                  <a:endParaRPr lang="en-IN" sz="1600" dirty="0" smtClean="0">
                    <a:latin typeface="+mn-lt"/>
                    <a:ea typeface="Verdana" pitchFamily="34" charset="0"/>
                    <a:cs typeface="Verdana" pitchFamily="34" charset="0"/>
                  </a:endParaRPr>
                </a:p>
              </p:txBody>
            </p: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484678" y="4286914"/>
                  <a:ext cx="186318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Rectangle 42"/>
            <p:cNvSpPr/>
            <p:nvPr/>
          </p:nvSpPr>
          <p:spPr bwMode="auto">
            <a:xfrm>
              <a:off x="3682026" y="4422970"/>
              <a:ext cx="72008" cy="72008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684916" y="4581128"/>
              <a:ext cx="72008" cy="72008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35" y="1002050"/>
            <a:ext cx="1859077" cy="163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65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Requirements – hardware &amp; software</a:t>
            </a:r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1CE892-DF73-4337-8EFB-E11694675A0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71" y="1268760"/>
            <a:ext cx="2403064" cy="1634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1"/>
          <p:cNvSpPr txBox="1">
            <a:spLocks/>
          </p:cNvSpPr>
          <p:nvPr/>
        </p:nvSpPr>
        <p:spPr>
          <a:xfrm>
            <a:off x="2614289" y="1340768"/>
            <a:ext cx="6408711" cy="17286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8000" indent="-288000" algn="l" rtl="0" eaLnBrk="1" fontAlgn="base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  <a:defRPr sz="2000" baseline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base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kern="0" dirty="0" smtClean="0"/>
              <a:t>Windows laptop</a:t>
            </a:r>
          </a:p>
          <a:p>
            <a:r>
              <a:rPr lang="en-US" kern="0" dirty="0" smtClean="0"/>
              <a:t>DAVE</a:t>
            </a:r>
            <a:r>
              <a:rPr lang="en-US" kern="0" baseline="30000" dirty="0" smtClean="0"/>
              <a:t>TM</a:t>
            </a:r>
            <a:r>
              <a:rPr lang="en-US" kern="0" dirty="0" smtClean="0"/>
              <a:t> installed</a:t>
            </a:r>
            <a:endParaRPr lang="en-IN" kern="0" dirty="0" smtClean="0"/>
          </a:p>
          <a:p>
            <a:pPr marL="288000" lvl="1" indent="0">
              <a:buFont typeface="Verdana" panose="020B0604030504040204" pitchFamily="34" charset="0"/>
              <a:buNone/>
            </a:pPr>
            <a:endParaRPr lang="en-IN" kern="0" dirty="0"/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8175334" y="9791588"/>
            <a:ext cx="288036" cy="30669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algn="r" rtl="0" fontAlgn="t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defRPr sz="1600" b="0" kern="1200">
                <a:solidFill>
                  <a:schemeClr val="bg1"/>
                </a:solidFill>
                <a:latin typeface="Verdana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GB" smtClean="0"/>
              <a:t> </a:t>
            </a:r>
            <a:fld id="{DC8B3668-E1AB-4560-B66B-CD4643A23BF9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2" name="Date Placeholder 4"/>
          <p:cNvSpPr txBox="1">
            <a:spLocks/>
          </p:cNvSpPr>
          <p:nvPr/>
        </p:nvSpPr>
        <p:spPr>
          <a:xfrm>
            <a:off x="109638" y="979348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algn="l" rtl="0" fontAlgn="t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defRPr sz="800" b="0" kern="1200">
                <a:solidFill>
                  <a:schemeClr val="accent2"/>
                </a:solidFill>
                <a:latin typeface="Verdana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GB" smtClean="0"/>
              <a:t>July 2016</a:t>
            </a:r>
            <a:endParaRPr lang="en-GB" dirty="0"/>
          </a:p>
        </p:txBody>
      </p:sp>
      <p:sp>
        <p:nvSpPr>
          <p:cNvPr id="13" name="Footer Placeholder 5"/>
          <p:cNvSpPr txBox="1">
            <a:spLocks/>
          </p:cNvSpPr>
          <p:nvPr/>
        </p:nvSpPr>
        <p:spPr>
          <a:xfrm>
            <a:off x="4142778" y="979348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algn="ctr" rtl="0" fontAlgn="t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defRPr sz="800" b="0" kern="1200">
                <a:solidFill>
                  <a:schemeClr val="accent2"/>
                </a:solidFill>
                <a:latin typeface="Verdana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GB" smtClean="0"/>
              <a:t>Copyright © Infineon Technologies AG 2016. All rights reserved.</a:t>
            </a:r>
            <a:endParaRPr lang="en-GB" dirty="0"/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2512574" y="3645024"/>
            <a:ext cx="6408711" cy="17286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8000" indent="-288000" algn="l" rtl="0" eaLnBrk="1" fontAlgn="base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  <a:defRPr sz="2000" baseline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base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kern="0" dirty="0" smtClean="0"/>
              <a:t>DAVE</a:t>
            </a:r>
            <a:r>
              <a:rPr lang="en-US" kern="0" baseline="30000" dirty="0" smtClean="0"/>
              <a:t>TM </a:t>
            </a:r>
            <a:r>
              <a:rPr lang="en-US" kern="0" dirty="0" smtClean="0"/>
              <a:t>(v4.1.4 or Higher)</a:t>
            </a:r>
          </a:p>
          <a:p>
            <a:r>
              <a:rPr lang="en-US" kern="0" dirty="0" smtClean="0"/>
              <a:t>Download DAVE</a:t>
            </a:r>
            <a:r>
              <a:rPr lang="en-US" kern="0" baseline="30000" dirty="0" smtClean="0"/>
              <a:t>TM</a:t>
            </a:r>
            <a:r>
              <a:rPr lang="en-US" kern="0" dirty="0" smtClean="0"/>
              <a:t> free of charge</a:t>
            </a:r>
          </a:p>
          <a:p>
            <a:pPr marL="288000" lvl="1" indent="0">
              <a:buFont typeface="Verdana" panose="020B0604030504040204" pitchFamily="34" charset="0"/>
              <a:buNone/>
            </a:pPr>
            <a:r>
              <a:rPr lang="en-US" kern="0" dirty="0" smtClean="0"/>
              <a:t>Link : </a:t>
            </a:r>
            <a:r>
              <a:rPr lang="en-IN" kern="0" dirty="0" smtClean="0">
                <a:hlinkClick r:id="rId5"/>
              </a:rPr>
              <a:t>DAVE</a:t>
            </a:r>
            <a:r>
              <a:rPr lang="en-IN" kern="0" baseline="30000" dirty="0" smtClean="0">
                <a:hlinkClick r:id="rId5"/>
              </a:rPr>
              <a:t>TM</a:t>
            </a:r>
            <a:r>
              <a:rPr lang="en-IN" kern="0" dirty="0" smtClean="0">
                <a:hlinkClick r:id="rId5"/>
              </a:rPr>
              <a:t> v4 Download</a:t>
            </a:r>
            <a:endParaRPr lang="en-IN" kern="0" dirty="0" smtClean="0"/>
          </a:p>
          <a:p>
            <a:pPr marL="288000" lvl="1" indent="0">
              <a:buFont typeface="Verdana" panose="020B0604030504040204" pitchFamily="34" charset="0"/>
              <a:buNone/>
            </a:pPr>
            <a:endParaRPr lang="en-IN" kern="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3" y="3478163"/>
            <a:ext cx="19526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986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Contents</a:t>
            </a:r>
            <a:endParaRPr lang="en-IN"/>
          </a:p>
        </p:txBody>
      </p:sp>
      <p:sp>
        <p:nvSpPr>
          <p:cNvPr id="37" name="Text Placeholder 36"/>
          <p:cNvSpPr>
            <a:spLocks noGrp="1"/>
          </p:cNvSpPr>
          <p:nvPr>
            <p:ph type="body" idx="17"/>
          </p:nvPr>
        </p:nvSpPr>
        <p:spPr>
          <a:xfrm>
            <a:off x="971500" y="1268412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Overview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971501" y="1916493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Requirements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9"/>
          </p:nvPr>
        </p:nvSpPr>
        <p:spPr>
          <a:xfrm>
            <a:off x="971501" y="2564574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Setup</a:t>
            </a:r>
            <a:endParaRPr lang="en-IN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0"/>
          </p:nvPr>
        </p:nvSpPr>
        <p:spPr>
          <a:xfrm>
            <a:off x="971501" y="3212655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Implementing the application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21"/>
          </p:nvPr>
        </p:nvSpPr>
        <p:spPr>
          <a:xfrm>
            <a:off x="971501" y="3860736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How to test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971501" y="4508817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Debug hints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/>
          </p:nvPr>
        </p:nvSpPr>
        <p:spPr>
          <a:xfrm>
            <a:off x="971501" y="5156898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dirty="0" smtClean="0">
                <a:solidFill>
                  <a:schemeClr val="accent2"/>
                </a:solidFill>
              </a:rPr>
              <a:t>Further reading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4"/>
          </p:nvPr>
        </p:nvSpPr>
        <p:spPr>
          <a:xfrm>
            <a:off x="971501" y="5804979"/>
            <a:ext cx="7921676" cy="576072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Limitations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idx="28"/>
          </p:nvPr>
        </p:nvSpPr>
        <p:spPr>
          <a:xfrm>
            <a:off x="250825" y="1268412"/>
            <a:ext cx="576000" cy="576072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6" name="Text Placeholder 45"/>
          <p:cNvSpPr>
            <a:spLocks noGrp="1"/>
          </p:cNvSpPr>
          <p:nvPr>
            <p:ph type="body" idx="29"/>
          </p:nvPr>
        </p:nvSpPr>
        <p:spPr>
          <a:xfrm>
            <a:off x="250825" y="1916593"/>
            <a:ext cx="576000" cy="576072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7" name="Text Placeholder 46"/>
          <p:cNvSpPr>
            <a:spLocks noGrp="1"/>
          </p:cNvSpPr>
          <p:nvPr>
            <p:ph type="body" idx="30"/>
          </p:nvPr>
        </p:nvSpPr>
        <p:spPr>
          <a:xfrm>
            <a:off x="250825" y="2564774"/>
            <a:ext cx="576000" cy="576072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8" name="Text Placeholder 47"/>
          <p:cNvSpPr>
            <a:spLocks noGrp="1"/>
          </p:cNvSpPr>
          <p:nvPr>
            <p:ph type="body" idx="31"/>
          </p:nvPr>
        </p:nvSpPr>
        <p:spPr>
          <a:xfrm>
            <a:off x="250825" y="3212955"/>
            <a:ext cx="576000" cy="576072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49" name="Text Placeholder 48"/>
          <p:cNvSpPr>
            <a:spLocks noGrp="1"/>
          </p:cNvSpPr>
          <p:nvPr>
            <p:ph type="body" idx="32"/>
          </p:nvPr>
        </p:nvSpPr>
        <p:spPr>
          <a:xfrm>
            <a:off x="250825" y="3861136"/>
            <a:ext cx="576000" cy="576072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0" name="Text Placeholder 49"/>
          <p:cNvSpPr>
            <a:spLocks noGrp="1"/>
          </p:cNvSpPr>
          <p:nvPr>
            <p:ph type="body" idx="33"/>
          </p:nvPr>
        </p:nvSpPr>
        <p:spPr>
          <a:xfrm>
            <a:off x="250825" y="4509317"/>
            <a:ext cx="576000" cy="576072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1" name="Text Placeholder 50"/>
          <p:cNvSpPr>
            <a:spLocks noGrp="1"/>
          </p:cNvSpPr>
          <p:nvPr>
            <p:ph type="body" idx="34"/>
          </p:nvPr>
        </p:nvSpPr>
        <p:spPr>
          <a:xfrm>
            <a:off x="250825" y="5157498"/>
            <a:ext cx="576000" cy="576072"/>
          </a:xfrm>
        </p:spPr>
        <p:txBody>
          <a:bodyPr/>
          <a:lstStyle/>
          <a:p>
            <a:r>
              <a:rPr lang="en-IN" smtClean="0"/>
              <a:t>7</a:t>
            </a:r>
            <a:endParaRPr lang="en-IN"/>
          </a:p>
        </p:txBody>
      </p:sp>
      <p:sp>
        <p:nvSpPr>
          <p:cNvPr id="52" name="Text Placeholder 51"/>
          <p:cNvSpPr>
            <a:spLocks noGrp="1"/>
          </p:cNvSpPr>
          <p:nvPr>
            <p:ph type="body" idx="35"/>
          </p:nvPr>
        </p:nvSpPr>
        <p:spPr>
          <a:xfrm>
            <a:off x="250825" y="5805678"/>
            <a:ext cx="576000" cy="576072"/>
          </a:xfrm>
        </p:spPr>
        <p:txBody>
          <a:bodyPr/>
          <a:lstStyle/>
          <a:p>
            <a:r>
              <a:rPr lang="en-IN" smtClean="0"/>
              <a:t>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59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9596" y="1503244"/>
            <a:ext cx="3888432" cy="3419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Setup - hardware</a:t>
            </a:r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1CE892-DF73-4337-8EFB-E11694675A0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GB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Copyright © Infineon Technologies AG 2016. All rights reserved.</a:t>
            </a:r>
            <a:endParaRPr lang="en-GB" dirty="0"/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110" y="4726644"/>
            <a:ext cx="2403064" cy="1634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3863546" y="2628286"/>
            <a:ext cx="648072" cy="288032"/>
            <a:chOff x="3863546" y="2628286"/>
            <a:chExt cx="648072" cy="288032"/>
          </a:xfrm>
        </p:grpSpPr>
        <p:sp>
          <p:nvSpPr>
            <p:cNvPr id="7" name="Rectangle 6"/>
            <p:cNvSpPr/>
            <p:nvPr/>
          </p:nvSpPr>
          <p:spPr bwMode="auto">
            <a:xfrm>
              <a:off x="3863546" y="2667964"/>
              <a:ext cx="216024" cy="216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079570" y="2628286"/>
              <a:ext cx="432048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cxnSp>
        <p:nvCxnSpPr>
          <p:cNvPr id="10" name="Elbow Connector 9"/>
          <p:cNvCxnSpPr>
            <a:stCxn id="8" idx="3"/>
          </p:cNvCxnSpPr>
          <p:nvPr/>
        </p:nvCxnSpPr>
        <p:spPr>
          <a:xfrm flipV="1">
            <a:off x="4511618" y="1843324"/>
            <a:ext cx="2148614" cy="928978"/>
          </a:xfrm>
          <a:prstGeom prst="bentConnector3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 bwMode="auto">
          <a:xfrm>
            <a:off x="6660232" y="1661562"/>
            <a:ext cx="527016" cy="3617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882727" y="3538512"/>
            <a:ext cx="648072" cy="288032"/>
            <a:chOff x="3863546" y="2628286"/>
            <a:chExt cx="648072" cy="288032"/>
          </a:xfrm>
        </p:grpSpPr>
        <p:sp>
          <p:nvSpPr>
            <p:cNvPr id="38" name="Rectangle 37"/>
            <p:cNvSpPr/>
            <p:nvPr/>
          </p:nvSpPr>
          <p:spPr bwMode="auto">
            <a:xfrm>
              <a:off x="3863546" y="2667964"/>
              <a:ext cx="216024" cy="216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79570" y="2628286"/>
              <a:ext cx="432048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IN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cxnSp>
        <p:nvCxnSpPr>
          <p:cNvPr id="48" name="Straight Connector 47"/>
          <p:cNvCxnSpPr>
            <a:stCxn id="39" idx="3"/>
          </p:cNvCxnSpPr>
          <p:nvPr/>
        </p:nvCxnSpPr>
        <p:spPr>
          <a:xfrm>
            <a:off x="4530799" y="3682528"/>
            <a:ext cx="1055126" cy="0"/>
          </a:xfrm>
          <a:prstGeom prst="line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560047" y="3665276"/>
            <a:ext cx="0" cy="2122736"/>
          </a:xfrm>
          <a:prstGeom prst="line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542795" y="5770760"/>
            <a:ext cx="354227" cy="0"/>
          </a:xfrm>
          <a:prstGeom prst="line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 bwMode="auto">
          <a:xfrm>
            <a:off x="5899502" y="5607121"/>
            <a:ext cx="527016" cy="3617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6257062" y="5664358"/>
            <a:ext cx="72008" cy="7200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6259952" y="5822516"/>
            <a:ext cx="72008" cy="7200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7380312" y="1599922"/>
            <a:ext cx="1763688" cy="466552"/>
            <a:chOff x="7380312" y="1599922"/>
            <a:chExt cx="1763688" cy="466552"/>
          </a:xfrm>
        </p:grpSpPr>
        <p:grpSp>
          <p:nvGrpSpPr>
            <p:cNvPr id="27" name="Group 26"/>
            <p:cNvGrpSpPr/>
            <p:nvPr/>
          </p:nvGrpSpPr>
          <p:grpSpPr>
            <a:xfrm>
              <a:off x="7380312" y="1599922"/>
              <a:ext cx="1368152" cy="466552"/>
              <a:chOff x="7380312" y="1599922"/>
              <a:chExt cx="1368152" cy="466552"/>
            </a:xfrm>
          </p:grpSpPr>
          <p:sp>
            <p:nvSpPr>
              <p:cNvPr id="18" name="Rounded Rectangle 17"/>
              <p:cNvSpPr/>
              <p:nvPr/>
            </p:nvSpPr>
            <p:spPr bwMode="auto">
              <a:xfrm>
                <a:off x="7740352" y="1599922"/>
                <a:ext cx="1008112" cy="46655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72000" tIns="72000" rIns="72000" bIns="72000" rtlCol="0" anchor="ctr"/>
              <a:lstStyle/>
              <a:p>
                <a:pPr algn="ctr" eaLnBrk="0" hangingPunct="0"/>
                <a:endParaRPr lang="en-IN" sz="1600" dirty="0" smtClean="0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7380312" y="1661562"/>
                <a:ext cx="360040" cy="3600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72000" tIns="72000" rIns="72000" bIns="72000" rtlCol="0" anchor="ctr"/>
              <a:lstStyle/>
              <a:p>
                <a:pPr algn="ctr" eaLnBrk="0" hangingPunct="0"/>
                <a:endParaRPr lang="en-IN" sz="1600" dirty="0" smtClean="0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7524328" y="1726686"/>
                <a:ext cx="72008" cy="72008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72000" tIns="72000" rIns="72000" bIns="72000" rtlCol="0" anchor="ctr"/>
              <a:lstStyle/>
              <a:p>
                <a:pPr algn="ctr" eaLnBrk="0" hangingPunct="0"/>
                <a:endParaRPr lang="en-IN" sz="1600" dirty="0" smtClean="0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7527218" y="1884844"/>
                <a:ext cx="72008" cy="72008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72000" tIns="72000" rIns="72000" bIns="72000" rtlCol="0" anchor="ctr"/>
              <a:lstStyle/>
              <a:p>
                <a:pPr algn="ctr" eaLnBrk="0" hangingPunct="0"/>
                <a:endParaRPr lang="en-IN" sz="1600" dirty="0" smtClean="0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 bwMode="auto">
            <a:xfrm>
              <a:off x="7866234" y="1726686"/>
              <a:ext cx="1277766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100" kern="0" dirty="0" smtClean="0">
                  <a:latin typeface="Eras Demi ITC" panose="020B0805030504020804" pitchFamily="34" charset="0"/>
                  <a:ea typeface="Verdana" pitchFamily="34" charset="0"/>
                  <a:cs typeface="Verdana" pitchFamily="34" charset="0"/>
                </a:rPr>
                <a:t>Flash Drive</a:t>
              </a:r>
              <a:endParaRPr lang="en-IN" sz="1100" kern="0" dirty="0" smtClean="0">
                <a:latin typeface="Eras Demi ITC" panose="020B0805030504020804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 bwMode="auto">
          <a:xfrm>
            <a:off x="6282940" y="1292145"/>
            <a:ext cx="10584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000" kern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Std</a:t>
            </a:r>
            <a:r>
              <a:rPr lang="en-US" sz="1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-A receptacle</a:t>
            </a:r>
            <a:endParaRPr lang="en-IN" sz="10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0" name="TextBox 59"/>
          <p:cNvSpPr txBox="1"/>
          <p:nvPr/>
        </p:nvSpPr>
        <p:spPr bwMode="auto">
          <a:xfrm>
            <a:off x="3801558" y="2384757"/>
            <a:ext cx="105847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Micro-A plug</a:t>
            </a:r>
            <a:endParaRPr lang="en-IN" sz="10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1" name="TextBox 60"/>
          <p:cNvSpPr txBox="1"/>
          <p:nvPr/>
        </p:nvSpPr>
        <p:spPr bwMode="auto">
          <a:xfrm>
            <a:off x="3832172" y="3319376"/>
            <a:ext cx="105847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Micro-B plug</a:t>
            </a:r>
            <a:endParaRPr lang="en-IN" sz="10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2" name="TextBox 61"/>
          <p:cNvSpPr txBox="1"/>
          <p:nvPr/>
        </p:nvSpPr>
        <p:spPr bwMode="auto">
          <a:xfrm>
            <a:off x="5692051" y="5376288"/>
            <a:ext cx="105847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000" kern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Std</a:t>
            </a:r>
            <a:r>
              <a:rPr lang="en-US" sz="1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-A plug</a:t>
            </a:r>
            <a:endParaRPr lang="en-IN" sz="10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8" name="TextBox 57"/>
          <p:cNvSpPr txBox="1"/>
          <p:nvPr/>
        </p:nvSpPr>
        <p:spPr bwMode="auto">
          <a:xfrm>
            <a:off x="395536" y="5644148"/>
            <a:ext cx="3576022" cy="46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Ensure proper cable types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Connect cables to the correct ports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6849968" y="4330431"/>
            <a:ext cx="146655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Windows laptop running DAVE</a:t>
            </a:r>
            <a:r>
              <a:rPr lang="en-US" sz="1400" kern="0" baseline="30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TM</a:t>
            </a:r>
            <a:endParaRPr lang="en-IN" sz="1400" kern="0" baseline="30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419872" y="2307813"/>
            <a:ext cx="1584176" cy="761147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3419872" y="3212976"/>
            <a:ext cx="1584176" cy="761147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545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CLMASTER" val="0"/>
  <p:tag name="SLIDESPERROW" val="4"/>
  <p:tag name="THUMBWIDTH" val="2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heme/theme1.xml><?xml version="1.0" encoding="utf-8"?>
<a:theme xmlns:a="http://schemas.openxmlformats.org/drawingml/2006/main" name="Blank">
  <a:themeElements>
    <a:clrScheme name="IFX Neues Design 2015">
      <a:dk1>
        <a:srgbClr val="000000"/>
      </a:dk1>
      <a:lt1>
        <a:srgbClr val="FFFFFF"/>
      </a:lt1>
      <a:dk2>
        <a:srgbClr val="84B6A7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eaLnBrk="0" hangingPunct="0">
          <a:defRPr sz="1600" dirty="0" smtClean="0">
            <a:latin typeface="+mn-lt"/>
            <a:ea typeface="Verdana" pitchFamily="34" charset="0"/>
            <a:cs typeface="Verdana" pitchFamily="34" charset="0"/>
          </a:defRPr>
        </a:defPPr>
      </a:lst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square" lIns="0" tIns="0" rIns="0" bIns="0" rtlCol="0" anchor="ctr" anchorCtr="0">
        <a:spAutoFit/>
      </a:bodyPr>
      <a:lstStyle>
        <a:defPPr marL="285750" marR="0" indent="-285750" defTabSz="914400" eaLnBrk="0" fontAlgn="auto" latinLnBrk="0" hangingPunct="0">
          <a:spcBef>
            <a:spcPts val="0"/>
          </a:spcBef>
          <a:spcAft>
            <a:spcPts val="300"/>
          </a:spcAft>
          <a:buClr>
            <a:schemeClr val="accent1"/>
          </a:buClr>
          <a:buSzTx/>
          <a:buFont typeface="Arial" panose="020B0604020202020204" pitchFamily="34" charset="0"/>
          <a:buChar char="›"/>
          <a:tabLst/>
          <a:defRPr sz="1400" kern="0" dirty="0"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IFX Neues Design 2015">
      <a:dk1>
        <a:srgbClr val="000000"/>
      </a:dk1>
      <a:lt1>
        <a:srgbClr val="FFFFFF"/>
      </a:lt1>
      <a:dk2>
        <a:srgbClr val="000000"/>
      </a:dk2>
      <a:lt2>
        <a:srgbClr val="928285"/>
      </a:lt2>
      <a:accent1>
        <a:srgbClr val="E30034"/>
      </a:accent1>
      <a:accent2>
        <a:srgbClr val="E9E6E6"/>
      </a:accent2>
      <a:accent3>
        <a:srgbClr val="9BC3B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Infineon_ColorTheme_2012">
      <a:dk1>
        <a:srgbClr val="00214A"/>
      </a:dk1>
      <a:lt1>
        <a:srgbClr val="FFFFFF"/>
      </a:lt1>
      <a:dk2>
        <a:srgbClr val="00214A"/>
      </a:dk2>
      <a:lt2>
        <a:srgbClr val="C8D8E6"/>
      </a:lt2>
      <a:accent1>
        <a:srgbClr val="B70D28"/>
      </a:accent1>
      <a:accent2>
        <a:srgbClr val="E3EBF2"/>
      </a:accent2>
      <a:accent3>
        <a:srgbClr val="005DA9"/>
      </a:accent3>
      <a:accent4>
        <a:srgbClr val="969696"/>
      </a:accent4>
      <a:accent5>
        <a:srgbClr val="FDC400"/>
      </a:accent5>
      <a:accent6>
        <a:srgbClr val="009651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1624</Words>
  <Application>Microsoft Office PowerPoint</Application>
  <PresentationFormat>On-screen Show (4:3)</PresentationFormat>
  <Paragraphs>432</Paragraphs>
  <Slides>33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Blank</vt:lpstr>
      <vt:lpstr>XMC4500 USB Host  Mass Storage Example</vt:lpstr>
      <vt:lpstr>Contents</vt:lpstr>
      <vt:lpstr>Contents</vt:lpstr>
      <vt:lpstr>Overview</vt:lpstr>
      <vt:lpstr>Contents</vt:lpstr>
      <vt:lpstr>Requirements - hardware</vt:lpstr>
      <vt:lpstr>Requirements – hardware &amp; software</vt:lpstr>
      <vt:lpstr>Contents</vt:lpstr>
      <vt:lpstr>Setup - hardware</vt:lpstr>
      <vt:lpstr>Setup – import example project in to DAVETM</vt:lpstr>
      <vt:lpstr>Setup – import example project in to DAVETM</vt:lpstr>
      <vt:lpstr>Setup – import example project in to DAVETM</vt:lpstr>
      <vt:lpstr>Contents</vt:lpstr>
      <vt:lpstr>Example application behavior</vt:lpstr>
      <vt:lpstr>Simplified example application architecture</vt:lpstr>
      <vt:lpstr>Example application data flow</vt:lpstr>
      <vt:lpstr>Application – overview of main.c</vt:lpstr>
      <vt:lpstr>Application – configure time delay API</vt:lpstr>
      <vt:lpstr>Application - callbacks</vt:lpstr>
      <vt:lpstr>Application – Implement and register required callbacks</vt:lpstr>
      <vt:lpstr>Application – Implement and register required callbacks</vt:lpstr>
      <vt:lpstr>Application – file transfer demo</vt:lpstr>
      <vt:lpstr>Contents</vt:lpstr>
      <vt:lpstr>How to test</vt:lpstr>
      <vt:lpstr>Example application behavior</vt:lpstr>
      <vt:lpstr>Contents</vt:lpstr>
      <vt:lpstr>Debug Hints</vt:lpstr>
      <vt:lpstr>Contents</vt:lpstr>
      <vt:lpstr>Further reading</vt:lpstr>
      <vt:lpstr>Further reading</vt:lpstr>
      <vt:lpstr>Contents</vt:lpstr>
      <vt:lpstr>Limitations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2004-03-02T21:24:15Z</cp:lastPrinted>
  <dcterms:created xsi:type="dcterms:W3CDTF">2016-06-20T05:25:20Z</dcterms:created>
  <dcterms:modified xsi:type="dcterms:W3CDTF">2016-08-03T12:57:07Z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Version">
    <vt:lpwstr>v.02.00.01-2015-07-22</vt:lpwstr>
  </property>
  <property fmtid="{D5CDD505-2E9C-101B-9397-08002B2CF9AE}" pid="3" name="TemplateCompany">
    <vt:lpwstr>IFX</vt:lpwstr>
  </property>
  <property fmtid="{D5CDD505-2E9C-101B-9397-08002B2CF9AE}" pid="4" name="ConfidentialityMarking">
    <vt:lpwstr>no marking</vt:lpwstr>
  </property>
  <property fmtid="{D5CDD505-2E9C-101B-9397-08002B2CF9AE}" pid="5" name="AdditionalMarking">
    <vt:lpwstr/>
  </property>
</Properties>
</file>